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微軟正黑體" panose="020B0604030504040204" pitchFamily="34" charset="-12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italic r:id="rId32"/>
    </p:embeddedFont>
    <p:embeddedFont>
      <p:font typeface="Poppins ExtraBold" panose="020B0604020202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01" autoAdjust="0"/>
  </p:normalViewPr>
  <p:slideViewPr>
    <p:cSldViewPr>
      <p:cViewPr varScale="1">
        <p:scale>
          <a:sx n="69" d="100"/>
          <a:sy n="69" d="100"/>
        </p:scale>
        <p:origin x="92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510F3-2AD5-45C0-BCE6-73B64DA5568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9FCD3-22B6-402B-BA51-4996A4E137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364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9FCD3-22B6-402B-BA51-4996A4E1371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323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9FCD3-22B6-402B-BA51-4996A4E1371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36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4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3" Type="http://schemas.openxmlformats.org/officeDocument/2006/relationships/image" Target="../media/image8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61.svg"/><Relationship Id="rId15" Type="http://schemas.openxmlformats.org/officeDocument/2006/relationships/image" Target="../media/image71.sv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gif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.svg"/><Relationship Id="rId7" Type="http://schemas.openxmlformats.org/officeDocument/2006/relationships/image" Target="../media/image8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8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gif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8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D9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1463" y="-440129"/>
            <a:ext cx="19050791" cy="6372472"/>
            <a:chOff x="0" y="-38100"/>
            <a:chExt cx="5017492" cy="1678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7492" cy="1640246"/>
            </a:xfrm>
            <a:custGeom>
              <a:avLst/>
              <a:gdLst/>
              <a:ahLst/>
              <a:cxnLst/>
              <a:rect l="l" t="t" r="r" b="b"/>
              <a:pathLst>
                <a:path w="5017492" h="1640246">
                  <a:moveTo>
                    <a:pt x="0" y="0"/>
                  </a:moveTo>
                  <a:lnTo>
                    <a:pt x="5017492" y="0"/>
                  </a:lnTo>
                  <a:lnTo>
                    <a:pt x="5017492" y="1640246"/>
                  </a:lnTo>
                  <a:lnTo>
                    <a:pt x="0" y="16402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1142" y="776783"/>
            <a:ext cx="17038340" cy="4366717"/>
            <a:chOff x="0" y="0"/>
            <a:chExt cx="8114748" cy="20797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14748" cy="2079710"/>
            </a:xfrm>
            <a:custGeom>
              <a:avLst/>
              <a:gdLst/>
              <a:ahLst/>
              <a:cxnLst/>
              <a:rect l="l" t="t" r="r" b="b"/>
              <a:pathLst>
                <a:path w="8114748" h="2079710">
                  <a:moveTo>
                    <a:pt x="0" y="0"/>
                  </a:moveTo>
                  <a:lnTo>
                    <a:pt x="0" y="2079710"/>
                  </a:lnTo>
                  <a:lnTo>
                    <a:pt x="8114748" y="2079710"/>
                  </a:lnTo>
                  <a:lnTo>
                    <a:pt x="8114748" y="0"/>
                  </a:lnTo>
                  <a:lnTo>
                    <a:pt x="0" y="0"/>
                  </a:lnTo>
                  <a:close/>
                  <a:moveTo>
                    <a:pt x="8053788" y="2018750"/>
                  </a:moveTo>
                  <a:lnTo>
                    <a:pt x="59690" y="2018750"/>
                  </a:lnTo>
                  <a:lnTo>
                    <a:pt x="59690" y="59690"/>
                  </a:lnTo>
                  <a:lnTo>
                    <a:pt x="8053788" y="59690"/>
                  </a:lnTo>
                  <a:lnTo>
                    <a:pt x="8053788" y="2018750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26844" y="5365315"/>
            <a:ext cx="7807089" cy="4459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328406" y="1165852"/>
            <a:ext cx="3930894" cy="3588579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326844" y="3105504"/>
            <a:ext cx="4722389" cy="665466"/>
            <a:chOff x="0" y="0"/>
            <a:chExt cx="4593153" cy="6472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93153" cy="647254"/>
            </a:xfrm>
            <a:custGeom>
              <a:avLst/>
              <a:gdLst/>
              <a:ahLst/>
              <a:cxnLst/>
              <a:rect l="l" t="t" r="r" b="b"/>
              <a:pathLst>
                <a:path w="4593153" h="647254">
                  <a:moveTo>
                    <a:pt x="0" y="0"/>
                  </a:moveTo>
                  <a:lnTo>
                    <a:pt x="0" y="647254"/>
                  </a:lnTo>
                  <a:lnTo>
                    <a:pt x="4593153" y="647254"/>
                  </a:lnTo>
                  <a:lnTo>
                    <a:pt x="4593153" y="0"/>
                  </a:lnTo>
                  <a:lnTo>
                    <a:pt x="0" y="0"/>
                  </a:lnTo>
                  <a:close/>
                  <a:moveTo>
                    <a:pt x="4532194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4532194" y="59690"/>
                  </a:lnTo>
                  <a:lnTo>
                    <a:pt x="4532194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034079" y="6130609"/>
            <a:ext cx="4619024" cy="352200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26844" y="1258363"/>
            <a:ext cx="1050967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48"/>
              </a:lnSpc>
            </a:pPr>
            <a:r>
              <a:rPr lang="en-US" sz="10919" dirty="0">
                <a:solidFill>
                  <a:srgbClr val="000000"/>
                </a:solidFill>
                <a:latin typeface="Poppins ExtraBold"/>
              </a:rPr>
              <a:t> </a:t>
            </a:r>
            <a:r>
              <a:rPr lang="en-US" sz="10919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藥你好</a:t>
            </a:r>
            <a:endParaRPr lang="en-US" sz="10919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95167" y="3194413"/>
            <a:ext cx="4154066" cy="39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9"/>
              </a:lnSpc>
            </a:pPr>
            <a:r>
              <a:rPr lang="en-US" sz="2449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the sake of health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4633E296-630B-6F25-C6EC-A1D8B16FD69E}"/>
              </a:ext>
            </a:extLst>
          </p:cNvPr>
          <p:cNvSpPr txBox="1"/>
          <p:nvPr/>
        </p:nvSpPr>
        <p:spPr>
          <a:xfrm>
            <a:off x="1859560" y="3959828"/>
            <a:ext cx="5257800" cy="835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29"/>
              </a:lnSpc>
            </a:pPr>
            <a:r>
              <a:rPr lang="zh-TW" altLang="en-US" sz="2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組員：蘇玕泑、易芸瑄、陳煥杰、李昕珉</a:t>
            </a:r>
            <a:endParaRPr lang="en-US" altLang="zh-TW" sz="2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3429"/>
              </a:lnSpc>
            </a:pPr>
            <a:r>
              <a:rPr lang="zh-TW" altLang="en-US" sz="2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 </a:t>
            </a:r>
            <a:r>
              <a:rPr lang="en-US" altLang="zh-TW" sz="2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莊育維、楊子青</a:t>
            </a:r>
            <a:endParaRPr lang="en-US" sz="2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0919" y="2095500"/>
            <a:ext cx="4739281" cy="611993"/>
            <a:chOff x="0" y="0"/>
            <a:chExt cx="5012341" cy="647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2341" cy="647254"/>
            </a:xfrm>
            <a:custGeom>
              <a:avLst/>
              <a:gdLst/>
              <a:ahLst/>
              <a:cxnLst/>
              <a:rect l="l" t="t" r="r" b="b"/>
              <a:pathLst>
                <a:path w="5012341" h="647254">
                  <a:moveTo>
                    <a:pt x="0" y="0"/>
                  </a:moveTo>
                  <a:lnTo>
                    <a:pt x="0" y="647254"/>
                  </a:lnTo>
                  <a:lnTo>
                    <a:pt x="5012341" y="647254"/>
                  </a:lnTo>
                  <a:lnTo>
                    <a:pt x="5012341" y="0"/>
                  </a:lnTo>
                  <a:lnTo>
                    <a:pt x="0" y="0"/>
                  </a:lnTo>
                  <a:close/>
                  <a:moveTo>
                    <a:pt x="49513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4951380" y="59690"/>
                  </a:lnTo>
                  <a:lnTo>
                    <a:pt x="49513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44913" y="168661"/>
            <a:ext cx="4243087" cy="387358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609293" y="8371252"/>
            <a:ext cx="432807" cy="43280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03E4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182952" y="8292380"/>
            <a:ext cx="1292218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超標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1346875" y="8371252"/>
            <a:ext cx="432807" cy="43280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37787" y="769131"/>
            <a:ext cx="910174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血壓紀錄表</a:t>
            </a:r>
            <a:endParaRPr lang="en-US" sz="7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7787" y="2105454"/>
            <a:ext cx="5087073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Blood Pressure Chart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549724" y="3440085"/>
            <a:ext cx="3426675" cy="2847390"/>
            <a:chOff x="0" y="0"/>
            <a:chExt cx="4568901" cy="379651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552450" cy="2910358"/>
              <a:chOff x="0" y="0"/>
              <a:chExt cx="2313553" cy="147904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313553" cy="1479042"/>
              </a:xfrm>
              <a:custGeom>
                <a:avLst/>
                <a:gdLst/>
                <a:ahLst/>
                <a:cxnLst/>
                <a:rect l="l" t="t" r="r" b="b"/>
                <a:pathLst>
                  <a:path w="2313553" h="1479042">
                    <a:moveTo>
                      <a:pt x="0" y="0"/>
                    </a:moveTo>
                    <a:lnTo>
                      <a:pt x="0" y="1479042"/>
                    </a:lnTo>
                    <a:lnTo>
                      <a:pt x="2313553" y="1479042"/>
                    </a:lnTo>
                    <a:lnTo>
                      <a:pt x="2313553" y="0"/>
                    </a:lnTo>
                    <a:lnTo>
                      <a:pt x="0" y="0"/>
                    </a:lnTo>
                    <a:close/>
                    <a:moveTo>
                      <a:pt x="2252593" y="1418082"/>
                    </a:moveTo>
                    <a:lnTo>
                      <a:pt x="59690" y="1418082"/>
                    </a:lnTo>
                    <a:lnTo>
                      <a:pt x="59690" y="59690"/>
                    </a:lnTo>
                    <a:lnTo>
                      <a:pt x="2252593" y="59690"/>
                    </a:lnTo>
                    <a:lnTo>
                      <a:pt x="2252593" y="1418082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6451" y="2658117"/>
              <a:ext cx="4552450" cy="1138403"/>
              <a:chOff x="0" y="0"/>
              <a:chExt cx="669903" cy="16751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69903" cy="167518"/>
              </a:xfrm>
              <a:custGeom>
                <a:avLst/>
                <a:gdLst/>
                <a:ahLst/>
                <a:cxnLst/>
                <a:rect l="l" t="t" r="r" b="b"/>
                <a:pathLst>
                  <a:path w="669903" h="167518">
                    <a:moveTo>
                      <a:pt x="0" y="0"/>
                    </a:moveTo>
                    <a:lnTo>
                      <a:pt x="669903" y="0"/>
                    </a:lnTo>
                    <a:lnTo>
                      <a:pt x="669903" y="167518"/>
                    </a:lnTo>
                    <a:lnTo>
                      <a:pt x="0" y="167518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191907" y="202946"/>
              <a:ext cx="2168637" cy="2307061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382882" y="2732476"/>
              <a:ext cx="3786687" cy="90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7"/>
                </a:lnSpc>
              </a:pPr>
              <a:r>
                <a:rPr lang="en-US" sz="4027" b="1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月曆式</a:t>
              </a:r>
              <a:endParaRPr lang="en-US" sz="4027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82000" y="3440085"/>
            <a:ext cx="3426675" cy="2847390"/>
            <a:chOff x="0" y="0"/>
            <a:chExt cx="4568901" cy="379651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4552450" cy="2910358"/>
              <a:chOff x="0" y="0"/>
              <a:chExt cx="2313553" cy="147904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313553" cy="1479042"/>
              </a:xfrm>
              <a:custGeom>
                <a:avLst/>
                <a:gdLst/>
                <a:ahLst/>
                <a:cxnLst/>
                <a:rect l="l" t="t" r="r" b="b"/>
                <a:pathLst>
                  <a:path w="2313553" h="1479042">
                    <a:moveTo>
                      <a:pt x="0" y="0"/>
                    </a:moveTo>
                    <a:lnTo>
                      <a:pt x="0" y="1479042"/>
                    </a:lnTo>
                    <a:lnTo>
                      <a:pt x="2313553" y="1479042"/>
                    </a:lnTo>
                    <a:lnTo>
                      <a:pt x="2313553" y="0"/>
                    </a:lnTo>
                    <a:lnTo>
                      <a:pt x="0" y="0"/>
                    </a:lnTo>
                    <a:close/>
                    <a:moveTo>
                      <a:pt x="2252593" y="1418082"/>
                    </a:moveTo>
                    <a:lnTo>
                      <a:pt x="59690" y="1418082"/>
                    </a:lnTo>
                    <a:lnTo>
                      <a:pt x="59690" y="59690"/>
                    </a:lnTo>
                    <a:lnTo>
                      <a:pt x="2252593" y="59690"/>
                    </a:lnTo>
                    <a:lnTo>
                      <a:pt x="2252593" y="1418082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16451" y="2658117"/>
              <a:ext cx="4552450" cy="1138403"/>
              <a:chOff x="0" y="0"/>
              <a:chExt cx="669903" cy="16751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69903" cy="167518"/>
              </a:xfrm>
              <a:custGeom>
                <a:avLst/>
                <a:gdLst/>
                <a:ahLst/>
                <a:cxnLst/>
                <a:rect l="l" t="t" r="r" b="b"/>
                <a:pathLst>
                  <a:path w="669903" h="167518">
                    <a:moveTo>
                      <a:pt x="0" y="0"/>
                    </a:moveTo>
                    <a:lnTo>
                      <a:pt x="669903" y="0"/>
                    </a:lnTo>
                    <a:lnTo>
                      <a:pt x="669903" y="167518"/>
                    </a:lnTo>
                    <a:lnTo>
                      <a:pt x="0" y="167518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75816" y="129469"/>
              <a:ext cx="2367916" cy="2452644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382882" y="2732476"/>
              <a:ext cx="3786687" cy="90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7"/>
                </a:lnSpc>
              </a:pPr>
              <a:r>
                <a:rPr lang="en-US" sz="4027" b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血壓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095231" y="6762086"/>
            <a:ext cx="5087073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月曆式設計淺顯易懂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文字條列式表達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07197" y="6762086"/>
            <a:ext cx="3426675" cy="114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631" lvl="1" indent="-351316" algn="just">
              <a:lnSpc>
                <a:spcPts val="4556"/>
              </a:lnSpc>
              <a:buFont typeface="Arial"/>
              <a:buChar char="•"/>
            </a:pPr>
            <a:r>
              <a:rPr lang="en-US" sz="3254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</a:p>
          <a:p>
            <a:pPr marL="702631" lvl="1" indent="-351316" algn="just">
              <a:lnSpc>
                <a:spcPts val="4556"/>
              </a:lnSpc>
              <a:buFont typeface="Arial"/>
              <a:buChar char="•"/>
            </a:pPr>
            <a:r>
              <a:rPr lang="en-US" sz="3254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920534" y="8292380"/>
            <a:ext cx="1292218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正常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858" y="7326025"/>
            <a:ext cx="2477057" cy="226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789012"/>
            <a:ext cx="18288000" cy="5497988"/>
            <a:chOff x="0" y="0"/>
            <a:chExt cx="4816593" cy="1448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48030"/>
            </a:xfrm>
            <a:custGeom>
              <a:avLst/>
              <a:gdLst/>
              <a:ahLst/>
              <a:cxnLst/>
              <a:rect l="l" t="t" r="r" b="b"/>
              <a:pathLst>
                <a:path w="4816592" h="1448030">
                  <a:moveTo>
                    <a:pt x="0" y="0"/>
                  </a:moveTo>
                  <a:lnTo>
                    <a:pt x="4816592" y="0"/>
                  </a:lnTo>
                  <a:lnTo>
                    <a:pt x="4816592" y="1448030"/>
                  </a:lnTo>
                  <a:lnTo>
                    <a:pt x="0" y="1448030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b="1"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45611" y="476824"/>
            <a:ext cx="3591402" cy="739828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075213" y="2411888"/>
            <a:ext cx="3596057" cy="739828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9158" r="6266" b="10645"/>
          <a:stretch>
            <a:fillRect/>
          </a:stretch>
        </p:blipFill>
        <p:spPr>
          <a:xfrm>
            <a:off x="5052456" y="2411888"/>
            <a:ext cx="3734141" cy="739828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b="9903"/>
          <a:stretch>
            <a:fillRect/>
          </a:stretch>
        </p:blipFill>
        <p:spPr>
          <a:xfrm>
            <a:off x="385685" y="476824"/>
            <a:ext cx="4007232" cy="739828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16730" y="8226602"/>
            <a:ext cx="3670907" cy="39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6"/>
              </a:lnSpc>
            </a:pPr>
            <a:r>
              <a:rPr 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 </a:t>
            </a:r>
            <a:r>
              <a:rPr lang="en-US" sz="2454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血壓收縮、舒張壓新增</a:t>
            </a:r>
            <a:endParaRPr lang="en-US" sz="2454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59642" y="1627037"/>
            <a:ext cx="4140583" cy="39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6"/>
              </a:lnSpc>
            </a:pPr>
            <a:r>
              <a:rPr 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 </a:t>
            </a:r>
            <a:r>
              <a:rPr lang="en-US" sz="2454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月曆式畫面，新增與刪除鍵</a:t>
            </a:r>
            <a:endParaRPr lang="en-US" sz="2454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493136" y="8176811"/>
            <a:ext cx="3896351" cy="39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6"/>
              </a:lnSpc>
            </a:pPr>
            <a:r>
              <a:rPr 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 </a:t>
            </a:r>
            <a:r>
              <a:rPr lang="en-US" sz="2454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血壓過高時，會跳出警示</a:t>
            </a:r>
            <a:endParaRPr lang="en-US" sz="2454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802950" y="1627037"/>
            <a:ext cx="4140583" cy="39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6"/>
              </a:lnSpc>
            </a:pPr>
            <a:r>
              <a:rPr 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 </a:t>
            </a:r>
            <a:r>
              <a:rPr lang="en-US" sz="2454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條列式紀錄，紅色顯示超標</a:t>
            </a:r>
            <a:endParaRPr lang="en-US" sz="2454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9380" y="2095500"/>
            <a:ext cx="4739281" cy="611993"/>
            <a:chOff x="0" y="0"/>
            <a:chExt cx="5012341" cy="647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2341" cy="647254"/>
            </a:xfrm>
            <a:custGeom>
              <a:avLst/>
              <a:gdLst/>
              <a:ahLst/>
              <a:cxnLst/>
              <a:rect l="l" t="t" r="r" b="b"/>
              <a:pathLst>
                <a:path w="5012341" h="647254">
                  <a:moveTo>
                    <a:pt x="0" y="0"/>
                  </a:moveTo>
                  <a:lnTo>
                    <a:pt x="0" y="647254"/>
                  </a:lnTo>
                  <a:lnTo>
                    <a:pt x="5012341" y="647254"/>
                  </a:lnTo>
                  <a:lnTo>
                    <a:pt x="5012341" y="0"/>
                  </a:lnTo>
                  <a:lnTo>
                    <a:pt x="0" y="0"/>
                  </a:lnTo>
                  <a:close/>
                  <a:moveTo>
                    <a:pt x="49513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4951380" y="59690"/>
                  </a:lnTo>
                  <a:lnTo>
                    <a:pt x="49513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82000" y="3440085"/>
            <a:ext cx="3426675" cy="2847390"/>
            <a:chOff x="0" y="0"/>
            <a:chExt cx="4568901" cy="379651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4552450" cy="2910358"/>
              <a:chOff x="0" y="0"/>
              <a:chExt cx="2313553" cy="1479042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313553" cy="1479042"/>
              </a:xfrm>
              <a:custGeom>
                <a:avLst/>
                <a:gdLst/>
                <a:ahLst/>
                <a:cxnLst/>
                <a:rect l="l" t="t" r="r" b="b"/>
                <a:pathLst>
                  <a:path w="2313553" h="1479042">
                    <a:moveTo>
                      <a:pt x="0" y="0"/>
                    </a:moveTo>
                    <a:lnTo>
                      <a:pt x="0" y="1479042"/>
                    </a:lnTo>
                    <a:lnTo>
                      <a:pt x="2313553" y="1479042"/>
                    </a:lnTo>
                    <a:lnTo>
                      <a:pt x="2313553" y="0"/>
                    </a:lnTo>
                    <a:lnTo>
                      <a:pt x="0" y="0"/>
                    </a:lnTo>
                    <a:close/>
                    <a:moveTo>
                      <a:pt x="2252593" y="1418082"/>
                    </a:moveTo>
                    <a:lnTo>
                      <a:pt x="59690" y="1418082"/>
                    </a:lnTo>
                    <a:lnTo>
                      <a:pt x="59690" y="59690"/>
                    </a:lnTo>
                    <a:lnTo>
                      <a:pt x="2252593" y="59690"/>
                    </a:lnTo>
                    <a:lnTo>
                      <a:pt x="2252593" y="1418082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6451" y="2658117"/>
              <a:ext cx="4552450" cy="1138403"/>
              <a:chOff x="0" y="0"/>
              <a:chExt cx="669903" cy="16751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69903" cy="167518"/>
              </a:xfrm>
              <a:custGeom>
                <a:avLst/>
                <a:gdLst/>
                <a:ahLst/>
                <a:cxnLst/>
                <a:rect l="l" t="t" r="r" b="b"/>
                <a:pathLst>
                  <a:path w="669903" h="167518">
                    <a:moveTo>
                      <a:pt x="0" y="0"/>
                    </a:moveTo>
                    <a:lnTo>
                      <a:pt x="669903" y="0"/>
                    </a:lnTo>
                    <a:lnTo>
                      <a:pt x="669903" y="167518"/>
                    </a:lnTo>
                    <a:lnTo>
                      <a:pt x="0" y="167518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195299" y="231682"/>
              <a:ext cx="2194753" cy="2194753"/>
            </a:xfrm>
            <a:prstGeom prst="rect">
              <a:avLst/>
            </a:prstGeom>
          </p:spPr>
        </p:pic>
        <p:sp>
          <p:nvSpPr>
            <p:cNvPr id="13" name="TextBox 13"/>
            <p:cNvSpPr txBox="1"/>
            <p:nvPr/>
          </p:nvSpPr>
          <p:spPr>
            <a:xfrm>
              <a:off x="382882" y="2732476"/>
              <a:ext cx="3786687" cy="90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7"/>
                </a:lnSpc>
              </a:pPr>
              <a:r>
                <a:rPr lang="en-US" sz="4027" b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相關慢性病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37787" y="769131"/>
            <a:ext cx="910174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資訊表</a:t>
            </a:r>
            <a:endParaRPr lang="en-US" sz="7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37787" y="2105454"/>
            <a:ext cx="5087073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Infographics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549724" y="3440085"/>
            <a:ext cx="3426675" cy="2847390"/>
            <a:chOff x="0" y="0"/>
            <a:chExt cx="4568901" cy="3796519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552450" cy="2910358"/>
              <a:chOff x="0" y="0"/>
              <a:chExt cx="2313553" cy="1479042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313553" cy="1479042"/>
              </a:xfrm>
              <a:custGeom>
                <a:avLst/>
                <a:gdLst/>
                <a:ahLst/>
                <a:cxnLst/>
                <a:rect l="l" t="t" r="r" b="b"/>
                <a:pathLst>
                  <a:path w="2313553" h="1479042">
                    <a:moveTo>
                      <a:pt x="0" y="0"/>
                    </a:moveTo>
                    <a:lnTo>
                      <a:pt x="0" y="1479042"/>
                    </a:lnTo>
                    <a:lnTo>
                      <a:pt x="2313553" y="1479042"/>
                    </a:lnTo>
                    <a:lnTo>
                      <a:pt x="2313553" y="0"/>
                    </a:lnTo>
                    <a:lnTo>
                      <a:pt x="0" y="0"/>
                    </a:lnTo>
                    <a:close/>
                    <a:moveTo>
                      <a:pt x="2252593" y="1418082"/>
                    </a:moveTo>
                    <a:lnTo>
                      <a:pt x="59690" y="1418082"/>
                    </a:lnTo>
                    <a:lnTo>
                      <a:pt x="59690" y="59690"/>
                    </a:lnTo>
                    <a:lnTo>
                      <a:pt x="2252593" y="59690"/>
                    </a:lnTo>
                    <a:lnTo>
                      <a:pt x="2252593" y="1418082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6451" y="2658117"/>
              <a:ext cx="4552450" cy="1138403"/>
              <a:chOff x="0" y="0"/>
              <a:chExt cx="669903" cy="16751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69903" cy="167518"/>
              </a:xfrm>
              <a:custGeom>
                <a:avLst/>
                <a:gdLst/>
                <a:ahLst/>
                <a:cxnLst/>
                <a:rect l="l" t="t" r="r" b="b"/>
                <a:pathLst>
                  <a:path w="669903" h="167518">
                    <a:moveTo>
                      <a:pt x="0" y="0"/>
                    </a:moveTo>
                    <a:lnTo>
                      <a:pt x="669903" y="0"/>
                    </a:lnTo>
                    <a:lnTo>
                      <a:pt x="669903" y="167518"/>
                    </a:lnTo>
                    <a:lnTo>
                      <a:pt x="0" y="167518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740548" y="0"/>
              <a:ext cx="3071354" cy="2658117"/>
            </a:xfrm>
            <a:prstGeom prst="rect">
              <a:avLst/>
            </a:prstGeom>
          </p:spPr>
        </p:pic>
        <p:sp>
          <p:nvSpPr>
            <p:cNvPr id="23" name="TextBox 23"/>
            <p:cNvSpPr txBox="1"/>
            <p:nvPr/>
          </p:nvSpPr>
          <p:spPr>
            <a:xfrm>
              <a:off x="382882" y="2732476"/>
              <a:ext cx="3786687" cy="903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7"/>
                </a:lnSpc>
              </a:pPr>
              <a:r>
                <a:rPr lang="en-US" sz="4027" b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健康地圖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927734" y="6796955"/>
            <a:ext cx="274916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健保藥局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健保診所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265396" y="6796955"/>
            <a:ext cx="4047545" cy="1140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2631" lvl="1" indent="-351316" algn="just">
              <a:lnSpc>
                <a:spcPts val="4556"/>
              </a:lnSpc>
              <a:buFont typeface="Arial"/>
              <a:buChar char="•"/>
            </a:pPr>
            <a:r>
              <a:rPr lang="en-US" sz="3254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各式慢性病特徵</a:t>
            </a:r>
          </a:p>
          <a:p>
            <a:pPr marL="702631" lvl="1" indent="-351316" algn="just">
              <a:lnSpc>
                <a:spcPts val="4556"/>
              </a:lnSpc>
              <a:buFont typeface="Arial"/>
              <a:buChar char="•"/>
            </a:pPr>
            <a:r>
              <a:rPr lang="en-US" sz="3254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飲食注意事項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A8E771B5-2362-3ECD-8312-3F8CA76EB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44913" y="168661"/>
            <a:ext cx="4243087" cy="3873585"/>
          </a:xfrm>
          <a:prstGeom prst="rect">
            <a:avLst/>
          </a:prstGeom>
        </p:spPr>
      </p:pic>
      <p:pic>
        <p:nvPicPr>
          <p:cNvPr id="27" name="Picture 33">
            <a:extLst>
              <a:ext uri="{FF2B5EF4-FFF2-40B4-BE49-F238E27FC236}">
                <a16:creationId xmlns:a16="http://schemas.microsoft.com/office/drawing/2014/main" id="{835FE5AF-CC96-1F14-9899-1CD435616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0858" y="7326025"/>
            <a:ext cx="2477057" cy="2261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789012"/>
            <a:ext cx="18288000" cy="5497988"/>
            <a:chOff x="0" y="0"/>
            <a:chExt cx="4816593" cy="14480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448030"/>
            </a:xfrm>
            <a:custGeom>
              <a:avLst/>
              <a:gdLst/>
              <a:ahLst/>
              <a:cxnLst/>
              <a:rect l="l" t="t" r="r" b="b"/>
              <a:pathLst>
                <a:path w="4816592" h="1448030">
                  <a:moveTo>
                    <a:pt x="0" y="0"/>
                  </a:moveTo>
                  <a:lnTo>
                    <a:pt x="4816592" y="0"/>
                  </a:lnTo>
                  <a:lnTo>
                    <a:pt x="4816592" y="1448030"/>
                  </a:lnTo>
                  <a:lnTo>
                    <a:pt x="0" y="1448030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9128" y="8359952"/>
            <a:ext cx="2506111" cy="39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6"/>
              </a:lnSpc>
            </a:pPr>
            <a:r>
              <a:rPr 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 </a:t>
            </a:r>
            <a:r>
              <a:rPr lang="en-US" sz="2454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資訊表介面</a:t>
            </a:r>
            <a:endParaRPr lang="en-US" sz="2454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86400" y="1206007"/>
            <a:ext cx="3113455" cy="844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36"/>
              </a:lnSpc>
            </a:pPr>
            <a:r>
              <a:rPr 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 </a:t>
            </a:r>
            <a:r>
              <a:rPr lang="en-US" sz="2454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藥局搜尋介面</a:t>
            </a:r>
            <a:endParaRPr lang="en-US" sz="2454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ts val="3436"/>
              </a:lnSpc>
            </a:pPr>
            <a:r>
              <a:rPr 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台中居民使用者為主</a:t>
            </a:r>
            <a:r>
              <a:rPr lang="en-US" altLang="zh-TW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2454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9905" y="431921"/>
            <a:ext cx="3724556" cy="76626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73671" y="2329411"/>
            <a:ext cx="3712526" cy="76626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543150" y="431921"/>
            <a:ext cx="3717478" cy="765800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18931" y="2458089"/>
            <a:ext cx="3708620" cy="766083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773093" y="8359952"/>
            <a:ext cx="3896351" cy="39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6"/>
              </a:lnSpc>
            </a:pPr>
            <a:r>
              <a:rPr 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sz="2454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相關慢性病資訊畫面</a:t>
            </a:r>
            <a:endParaRPr lang="en-US" sz="2454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46478" y="1627037"/>
            <a:ext cx="4140583" cy="39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6"/>
              </a:lnSpc>
            </a:pPr>
            <a:r>
              <a:rPr 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</a:t>
            </a:r>
            <a:r>
              <a:rPr lang="en-US" sz="2454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慢性病詳細資訊內容</a:t>
            </a:r>
            <a:endParaRPr lang="en-US" sz="2454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08003"/>
            <a:ext cx="1391939" cy="814930"/>
            <a:chOff x="0" y="0"/>
            <a:chExt cx="1105540" cy="647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62462" y="1918374"/>
            <a:ext cx="9100022" cy="9604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82539" y="3308003"/>
            <a:ext cx="7306154" cy="814930"/>
            <a:chOff x="0" y="0"/>
            <a:chExt cx="1924255" cy="2146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82539" y="4328570"/>
            <a:ext cx="7306154" cy="814930"/>
            <a:chOff x="0" y="0"/>
            <a:chExt cx="1924255" cy="214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328570"/>
            <a:ext cx="1391939" cy="814930"/>
            <a:chOff x="0" y="0"/>
            <a:chExt cx="1105540" cy="6472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382539" y="5295900"/>
            <a:ext cx="7306154" cy="814930"/>
            <a:chOff x="0" y="0"/>
            <a:chExt cx="1924255" cy="214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82539" y="6320380"/>
            <a:ext cx="7306154" cy="814930"/>
            <a:chOff x="0" y="0"/>
            <a:chExt cx="1924255" cy="2146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5295900"/>
            <a:ext cx="1391939" cy="814930"/>
            <a:chOff x="0" y="0"/>
            <a:chExt cx="1105540" cy="6472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28700" y="6320380"/>
            <a:ext cx="1391939" cy="814930"/>
            <a:chOff x="0" y="0"/>
            <a:chExt cx="1105540" cy="6472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7287710"/>
            <a:ext cx="1391939" cy="814930"/>
            <a:chOff x="0" y="0"/>
            <a:chExt cx="1105540" cy="6472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2382539" y="7287710"/>
            <a:ext cx="7306154" cy="814930"/>
            <a:chOff x="0" y="0"/>
            <a:chExt cx="1924255" cy="2146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8255039"/>
            <a:ext cx="1391939" cy="814930"/>
            <a:chOff x="0" y="0"/>
            <a:chExt cx="1105540" cy="6472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028700" y="9222369"/>
            <a:ext cx="1391939" cy="814930"/>
            <a:chOff x="0" y="0"/>
            <a:chExt cx="1105540" cy="64725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382539" y="8255039"/>
            <a:ext cx="7306154" cy="814930"/>
            <a:chOff x="0" y="0"/>
            <a:chExt cx="1924255" cy="2146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382539" y="9222369"/>
            <a:ext cx="7306154" cy="814930"/>
            <a:chOff x="0" y="0"/>
            <a:chExt cx="1924255" cy="2146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51721" y="3036217"/>
            <a:ext cx="5030231" cy="7250783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2420639" y="3420193"/>
            <a:ext cx="6133593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420639" y="5429250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420639" y="4409767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420639" y="6448425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2420639" y="7373435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系統DEMO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420639" y="8370907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進度安排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420639" y="933666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未來期許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01A699A7-04BA-D835-9516-CB8566BBB77A}"/>
              </a:ext>
            </a:extLst>
          </p:cNvPr>
          <p:cNvSpPr txBox="1"/>
          <p:nvPr/>
        </p:nvSpPr>
        <p:spPr>
          <a:xfrm>
            <a:off x="1348832" y="342075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2687A4F5-80AD-F070-192F-6A01E535D11B}"/>
              </a:ext>
            </a:extLst>
          </p:cNvPr>
          <p:cNvSpPr txBox="1"/>
          <p:nvPr/>
        </p:nvSpPr>
        <p:spPr>
          <a:xfrm>
            <a:off x="1292663" y="4464226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</a:p>
        </p:txBody>
      </p:sp>
      <p:sp>
        <p:nvSpPr>
          <p:cNvPr id="57" name="TextBox 32">
            <a:extLst>
              <a:ext uri="{FF2B5EF4-FFF2-40B4-BE49-F238E27FC236}">
                <a16:creationId xmlns:a16="http://schemas.microsoft.com/office/drawing/2014/main" id="{CBB5B916-C668-55D9-ED2D-01C2EE796492}"/>
              </a:ext>
            </a:extLst>
          </p:cNvPr>
          <p:cNvSpPr txBox="1"/>
          <p:nvPr/>
        </p:nvSpPr>
        <p:spPr>
          <a:xfrm>
            <a:off x="1310732" y="5438255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</a:p>
        </p:txBody>
      </p:sp>
      <p:sp>
        <p:nvSpPr>
          <p:cNvPr id="58" name="TextBox 33">
            <a:extLst>
              <a:ext uri="{FF2B5EF4-FFF2-40B4-BE49-F238E27FC236}">
                <a16:creationId xmlns:a16="http://schemas.microsoft.com/office/drawing/2014/main" id="{6BB5126A-299B-1678-1496-B6F4316F4CEF}"/>
              </a:ext>
            </a:extLst>
          </p:cNvPr>
          <p:cNvSpPr txBox="1"/>
          <p:nvPr/>
        </p:nvSpPr>
        <p:spPr>
          <a:xfrm>
            <a:off x="1272632" y="6456578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35E30D87-E85B-32CD-E666-F77B02275084}"/>
              </a:ext>
            </a:extLst>
          </p:cNvPr>
          <p:cNvSpPr txBox="1"/>
          <p:nvPr/>
        </p:nvSpPr>
        <p:spPr>
          <a:xfrm>
            <a:off x="1292663" y="7429500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</a:p>
        </p:txBody>
      </p:sp>
      <p:sp>
        <p:nvSpPr>
          <p:cNvPr id="60" name="TextBox 50">
            <a:extLst>
              <a:ext uri="{FF2B5EF4-FFF2-40B4-BE49-F238E27FC236}">
                <a16:creationId xmlns:a16="http://schemas.microsoft.com/office/drawing/2014/main" id="{095D82DE-2B91-5B80-98DB-8A251EB3FDCD}"/>
              </a:ext>
            </a:extLst>
          </p:cNvPr>
          <p:cNvSpPr txBox="1"/>
          <p:nvPr/>
        </p:nvSpPr>
        <p:spPr>
          <a:xfrm>
            <a:off x="1272631" y="8424899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FFBA6955-C0FB-F1A4-AA29-5E8592CD30B1}"/>
              </a:ext>
            </a:extLst>
          </p:cNvPr>
          <p:cNvSpPr txBox="1"/>
          <p:nvPr/>
        </p:nvSpPr>
        <p:spPr>
          <a:xfrm>
            <a:off x="1308770" y="940142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266300DF-ACC8-E3D1-42D4-6EB672A55954}"/>
              </a:ext>
            </a:extLst>
          </p:cNvPr>
          <p:cNvSpPr txBox="1"/>
          <p:nvPr/>
        </p:nvSpPr>
        <p:spPr>
          <a:xfrm>
            <a:off x="1028700" y="1009650"/>
            <a:ext cx="18669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7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8339" y="2551237"/>
            <a:ext cx="5617395" cy="1358963"/>
            <a:chOff x="0" y="0"/>
            <a:chExt cx="4737127" cy="11460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37127" cy="1146008"/>
            </a:xfrm>
            <a:custGeom>
              <a:avLst/>
              <a:gdLst/>
              <a:ahLst/>
              <a:cxnLst/>
              <a:rect l="l" t="t" r="r" b="b"/>
              <a:pathLst>
                <a:path w="4737127" h="1146008">
                  <a:moveTo>
                    <a:pt x="0" y="0"/>
                  </a:moveTo>
                  <a:lnTo>
                    <a:pt x="0" y="1146008"/>
                  </a:lnTo>
                  <a:lnTo>
                    <a:pt x="4737127" y="1146008"/>
                  </a:lnTo>
                  <a:lnTo>
                    <a:pt x="4737127" y="0"/>
                  </a:lnTo>
                  <a:lnTo>
                    <a:pt x="0" y="0"/>
                  </a:lnTo>
                  <a:close/>
                  <a:moveTo>
                    <a:pt x="4676167" y="1085048"/>
                  </a:moveTo>
                  <a:lnTo>
                    <a:pt x="59690" y="1085048"/>
                  </a:lnTo>
                  <a:lnTo>
                    <a:pt x="59690" y="59690"/>
                  </a:lnTo>
                  <a:lnTo>
                    <a:pt x="4676167" y="59690"/>
                  </a:lnTo>
                  <a:lnTo>
                    <a:pt x="4676167" y="1085048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911336" y="2516416"/>
            <a:ext cx="5554399" cy="767529"/>
            <a:chOff x="0" y="0"/>
            <a:chExt cx="1553232" cy="2146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232" cy="214632"/>
            </a:xfrm>
            <a:custGeom>
              <a:avLst/>
              <a:gdLst/>
              <a:ahLst/>
              <a:cxnLst/>
              <a:rect l="l" t="t" r="r" b="b"/>
              <a:pathLst>
                <a:path w="1553232" h="214632">
                  <a:moveTo>
                    <a:pt x="0" y="0"/>
                  </a:moveTo>
                  <a:lnTo>
                    <a:pt x="1553232" y="0"/>
                  </a:lnTo>
                  <a:lnTo>
                    <a:pt x="1553232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901128" y="4087164"/>
            <a:ext cx="5554400" cy="586216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87860" y="2551237"/>
            <a:ext cx="1275813" cy="127581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4400583"/>
            <a:ext cx="5617395" cy="1358963"/>
            <a:chOff x="0" y="0"/>
            <a:chExt cx="4737127" cy="11460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37127" cy="1146008"/>
            </a:xfrm>
            <a:custGeom>
              <a:avLst/>
              <a:gdLst/>
              <a:ahLst/>
              <a:cxnLst/>
              <a:rect l="l" t="t" r="r" b="b"/>
              <a:pathLst>
                <a:path w="4737127" h="1146008">
                  <a:moveTo>
                    <a:pt x="0" y="0"/>
                  </a:moveTo>
                  <a:lnTo>
                    <a:pt x="0" y="1146008"/>
                  </a:lnTo>
                  <a:lnTo>
                    <a:pt x="4737127" y="1146008"/>
                  </a:lnTo>
                  <a:lnTo>
                    <a:pt x="4737127" y="0"/>
                  </a:lnTo>
                  <a:lnTo>
                    <a:pt x="0" y="0"/>
                  </a:lnTo>
                  <a:close/>
                  <a:moveTo>
                    <a:pt x="4676167" y="1085048"/>
                  </a:moveTo>
                  <a:lnTo>
                    <a:pt x="59690" y="1085048"/>
                  </a:lnTo>
                  <a:lnTo>
                    <a:pt x="59690" y="59690"/>
                  </a:lnTo>
                  <a:lnTo>
                    <a:pt x="4676167" y="59690"/>
                  </a:lnTo>
                  <a:lnTo>
                    <a:pt x="4676167" y="1085048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91696" y="4400583"/>
            <a:ext cx="5554399" cy="767529"/>
            <a:chOff x="0" y="0"/>
            <a:chExt cx="1553232" cy="2146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3232" cy="214632"/>
            </a:xfrm>
            <a:custGeom>
              <a:avLst/>
              <a:gdLst/>
              <a:ahLst/>
              <a:cxnLst/>
              <a:rect l="l" t="t" r="r" b="b"/>
              <a:pathLst>
                <a:path w="1553232" h="214632">
                  <a:moveTo>
                    <a:pt x="0" y="0"/>
                  </a:moveTo>
                  <a:lnTo>
                    <a:pt x="1553232" y="0"/>
                  </a:lnTo>
                  <a:lnTo>
                    <a:pt x="1553232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962040" y="4356494"/>
            <a:ext cx="2181960" cy="144714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911336" y="6290387"/>
            <a:ext cx="5617395" cy="1358963"/>
            <a:chOff x="0" y="0"/>
            <a:chExt cx="4737127" cy="11460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37127" cy="1146008"/>
            </a:xfrm>
            <a:custGeom>
              <a:avLst/>
              <a:gdLst/>
              <a:ahLst/>
              <a:cxnLst/>
              <a:rect l="l" t="t" r="r" b="b"/>
              <a:pathLst>
                <a:path w="4737127" h="1146008">
                  <a:moveTo>
                    <a:pt x="0" y="0"/>
                  </a:moveTo>
                  <a:lnTo>
                    <a:pt x="0" y="1146008"/>
                  </a:lnTo>
                  <a:lnTo>
                    <a:pt x="4737127" y="1146008"/>
                  </a:lnTo>
                  <a:lnTo>
                    <a:pt x="4737127" y="0"/>
                  </a:lnTo>
                  <a:lnTo>
                    <a:pt x="0" y="0"/>
                  </a:lnTo>
                  <a:close/>
                  <a:moveTo>
                    <a:pt x="4676167" y="1085048"/>
                  </a:moveTo>
                  <a:lnTo>
                    <a:pt x="59690" y="1085048"/>
                  </a:lnTo>
                  <a:lnTo>
                    <a:pt x="59690" y="59690"/>
                  </a:lnTo>
                  <a:lnTo>
                    <a:pt x="4676167" y="59690"/>
                  </a:lnTo>
                  <a:lnTo>
                    <a:pt x="4676167" y="1085048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2974332" y="6290387"/>
            <a:ext cx="5554399" cy="767529"/>
            <a:chOff x="0" y="0"/>
            <a:chExt cx="1553232" cy="2146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53232" cy="214632"/>
            </a:xfrm>
            <a:custGeom>
              <a:avLst/>
              <a:gdLst/>
              <a:ahLst/>
              <a:cxnLst/>
              <a:rect l="l" t="t" r="r" b="b"/>
              <a:pathLst>
                <a:path w="1553232" h="214632">
                  <a:moveTo>
                    <a:pt x="0" y="0"/>
                  </a:moveTo>
                  <a:lnTo>
                    <a:pt x="1553232" y="0"/>
                  </a:lnTo>
                  <a:lnTo>
                    <a:pt x="1553232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91696" y="8139733"/>
            <a:ext cx="5617395" cy="1358963"/>
            <a:chOff x="0" y="0"/>
            <a:chExt cx="4737127" cy="114600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37127" cy="1146008"/>
            </a:xfrm>
            <a:custGeom>
              <a:avLst/>
              <a:gdLst/>
              <a:ahLst/>
              <a:cxnLst/>
              <a:rect l="l" t="t" r="r" b="b"/>
              <a:pathLst>
                <a:path w="4737127" h="1146008">
                  <a:moveTo>
                    <a:pt x="0" y="0"/>
                  </a:moveTo>
                  <a:lnTo>
                    <a:pt x="0" y="1146008"/>
                  </a:lnTo>
                  <a:lnTo>
                    <a:pt x="4737127" y="1146008"/>
                  </a:lnTo>
                  <a:lnTo>
                    <a:pt x="4737127" y="0"/>
                  </a:lnTo>
                  <a:lnTo>
                    <a:pt x="0" y="0"/>
                  </a:lnTo>
                  <a:close/>
                  <a:moveTo>
                    <a:pt x="4676167" y="1085048"/>
                  </a:moveTo>
                  <a:lnTo>
                    <a:pt x="59690" y="1085048"/>
                  </a:lnTo>
                  <a:lnTo>
                    <a:pt x="59690" y="59690"/>
                  </a:lnTo>
                  <a:lnTo>
                    <a:pt x="4676167" y="59690"/>
                  </a:lnTo>
                  <a:lnTo>
                    <a:pt x="4676167" y="1085048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54693" y="8139733"/>
            <a:ext cx="5554399" cy="767529"/>
            <a:chOff x="0" y="0"/>
            <a:chExt cx="1553232" cy="21463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53232" cy="214632"/>
            </a:xfrm>
            <a:custGeom>
              <a:avLst/>
              <a:gdLst/>
              <a:ahLst/>
              <a:cxnLst/>
              <a:rect l="l" t="t" r="r" b="b"/>
              <a:pathLst>
                <a:path w="1553232" h="214632">
                  <a:moveTo>
                    <a:pt x="0" y="0"/>
                  </a:moveTo>
                  <a:lnTo>
                    <a:pt x="1553232" y="0"/>
                  </a:lnTo>
                  <a:lnTo>
                    <a:pt x="1553232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91696" y="6232288"/>
            <a:ext cx="1475161" cy="1475161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091679" y="7887759"/>
            <a:ext cx="1500049" cy="189226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1622120" y="4786343"/>
            <a:ext cx="4032014" cy="547642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28700" y="1009650"/>
            <a:ext cx="769832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5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4.系統特色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079907" y="3332421"/>
            <a:ext cx="5010295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6"/>
              </a:lnSpc>
            </a:pPr>
            <a:r>
              <a:rPr lang="en-US" sz="2468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整合普遍慢性病資訊</a:t>
            </a:r>
            <a:endParaRPr lang="en-US" sz="2468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089841" y="2662566"/>
            <a:ext cx="5758481" cy="46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5"/>
              </a:lnSpc>
            </a:pPr>
            <a:r>
              <a:rPr lang="zh-TW" altLang="en-US" sz="2825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  <a:endParaRPr lang="en-US" sz="2825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60268" y="5181767"/>
            <a:ext cx="5010295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6"/>
              </a:lnSpc>
            </a:pPr>
            <a:r>
              <a:rPr lang="en-US" sz="2468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健保藥局地圖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0202" y="4511912"/>
            <a:ext cx="5758481" cy="46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5"/>
              </a:lnSpc>
            </a:pPr>
            <a:r>
              <a:rPr lang="zh-TW" altLang="en-US" sz="2825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  <a:endParaRPr lang="en-US" sz="2825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3142904" y="7071571"/>
            <a:ext cx="5010295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6"/>
              </a:lnSpc>
            </a:pPr>
            <a:r>
              <a:rPr lang="en-US" sz="2468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提醒用戶用藥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52837" y="6401716"/>
            <a:ext cx="5758481" cy="46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5"/>
              </a:lnSpc>
            </a:pPr>
            <a:r>
              <a:rPr lang="zh-TW" altLang="en-US" sz="2825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  <a:endParaRPr lang="en-US" sz="2825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23264" y="8920917"/>
            <a:ext cx="5010295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6"/>
              </a:lnSpc>
            </a:pPr>
            <a:r>
              <a:rPr lang="en-US" sz="2468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藥物數量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33198" y="8251062"/>
            <a:ext cx="5758481" cy="46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5"/>
              </a:lnSpc>
            </a:pPr>
            <a:r>
              <a:rPr lang="zh-TW" altLang="en-US" sz="2825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  <a:endParaRPr lang="en-US" sz="2825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7" name="Group 2">
            <a:extLst>
              <a:ext uri="{FF2B5EF4-FFF2-40B4-BE49-F238E27FC236}">
                <a16:creationId xmlns:a16="http://schemas.microsoft.com/office/drawing/2014/main" id="{C92A5761-5939-5866-6C55-DABF84FD78FB}"/>
              </a:ext>
            </a:extLst>
          </p:cNvPr>
          <p:cNvGrpSpPr/>
          <p:nvPr/>
        </p:nvGrpSpPr>
        <p:grpSpPr>
          <a:xfrm>
            <a:off x="11516764" y="2470840"/>
            <a:ext cx="5617395" cy="1358963"/>
            <a:chOff x="0" y="0"/>
            <a:chExt cx="4737127" cy="1146008"/>
          </a:xfrm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110DC5EB-9D33-50FF-9749-7F557B553604}"/>
                </a:ext>
              </a:extLst>
            </p:cNvPr>
            <p:cNvSpPr/>
            <p:nvPr/>
          </p:nvSpPr>
          <p:spPr>
            <a:xfrm>
              <a:off x="0" y="0"/>
              <a:ext cx="4737127" cy="1146008"/>
            </a:xfrm>
            <a:custGeom>
              <a:avLst/>
              <a:gdLst/>
              <a:ahLst/>
              <a:cxnLst/>
              <a:rect l="l" t="t" r="r" b="b"/>
              <a:pathLst>
                <a:path w="4737127" h="1146008">
                  <a:moveTo>
                    <a:pt x="0" y="0"/>
                  </a:moveTo>
                  <a:lnTo>
                    <a:pt x="0" y="1146008"/>
                  </a:lnTo>
                  <a:lnTo>
                    <a:pt x="4737127" y="1146008"/>
                  </a:lnTo>
                  <a:lnTo>
                    <a:pt x="4737127" y="0"/>
                  </a:lnTo>
                  <a:lnTo>
                    <a:pt x="0" y="0"/>
                  </a:lnTo>
                  <a:close/>
                  <a:moveTo>
                    <a:pt x="4676167" y="1085048"/>
                  </a:moveTo>
                  <a:lnTo>
                    <a:pt x="59690" y="1085048"/>
                  </a:lnTo>
                  <a:lnTo>
                    <a:pt x="59690" y="59690"/>
                  </a:lnTo>
                  <a:lnTo>
                    <a:pt x="4676167" y="59690"/>
                  </a:lnTo>
                  <a:lnTo>
                    <a:pt x="4676167" y="1085048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9" name="Group 4">
            <a:extLst>
              <a:ext uri="{FF2B5EF4-FFF2-40B4-BE49-F238E27FC236}">
                <a16:creationId xmlns:a16="http://schemas.microsoft.com/office/drawing/2014/main" id="{C17B997A-2719-BD04-EE73-24484C2C0CD2}"/>
              </a:ext>
            </a:extLst>
          </p:cNvPr>
          <p:cNvGrpSpPr/>
          <p:nvPr/>
        </p:nvGrpSpPr>
        <p:grpSpPr>
          <a:xfrm>
            <a:off x="11579761" y="2470840"/>
            <a:ext cx="5554399" cy="767529"/>
            <a:chOff x="0" y="0"/>
            <a:chExt cx="1553232" cy="214632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32A187A9-A989-7BF5-662E-BE5257B1C638}"/>
                </a:ext>
              </a:extLst>
            </p:cNvPr>
            <p:cNvSpPr/>
            <p:nvPr/>
          </p:nvSpPr>
          <p:spPr>
            <a:xfrm>
              <a:off x="0" y="0"/>
              <a:ext cx="1553232" cy="214632"/>
            </a:xfrm>
            <a:custGeom>
              <a:avLst/>
              <a:gdLst/>
              <a:ahLst/>
              <a:cxnLst/>
              <a:rect l="l" t="t" r="r" b="b"/>
              <a:pathLst>
                <a:path w="1553232" h="214632">
                  <a:moveTo>
                    <a:pt x="0" y="0"/>
                  </a:moveTo>
                  <a:lnTo>
                    <a:pt x="1553232" y="0"/>
                  </a:lnTo>
                  <a:lnTo>
                    <a:pt x="1553232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41" name="TextBox 6">
              <a:extLst>
                <a:ext uri="{FF2B5EF4-FFF2-40B4-BE49-F238E27FC236}">
                  <a16:creationId xmlns:a16="http://schemas.microsoft.com/office/drawing/2014/main" id="{8AB16C91-2382-2C0E-D214-0B9A46030A5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29">
            <a:extLst>
              <a:ext uri="{FF2B5EF4-FFF2-40B4-BE49-F238E27FC236}">
                <a16:creationId xmlns:a16="http://schemas.microsoft.com/office/drawing/2014/main" id="{E873DB3D-038C-C7B3-4AC5-996B25501C6C}"/>
              </a:ext>
            </a:extLst>
          </p:cNvPr>
          <p:cNvSpPr txBox="1"/>
          <p:nvPr/>
        </p:nvSpPr>
        <p:spPr>
          <a:xfrm>
            <a:off x="11748332" y="3252024"/>
            <a:ext cx="5010295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6"/>
              </a:lnSpc>
            </a:pPr>
            <a:r>
              <a:rPr lang="zh-TW" altLang="en-US" sz="2468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血壓記錄</a:t>
            </a:r>
            <a:endParaRPr lang="en-US" sz="2468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2397FEA0-56BD-2523-5840-018C2C7D57D1}"/>
              </a:ext>
            </a:extLst>
          </p:cNvPr>
          <p:cNvSpPr txBox="1"/>
          <p:nvPr/>
        </p:nvSpPr>
        <p:spPr>
          <a:xfrm>
            <a:off x="11758266" y="2582169"/>
            <a:ext cx="5758481" cy="46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5"/>
              </a:lnSpc>
            </a:pPr>
            <a:r>
              <a:rPr lang="zh-TW" altLang="en-US" sz="2825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  <a:endParaRPr lang="en-US" sz="2825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5" name="Picture 28">
            <a:extLst>
              <a:ext uri="{FF2B5EF4-FFF2-40B4-BE49-F238E27FC236}">
                <a16:creationId xmlns:a16="http://schemas.microsoft.com/office/drawing/2014/main" id="{3ED9DCD5-EA5E-7377-487F-9FEDE7393E2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667322" y="2607911"/>
            <a:ext cx="1678705" cy="1086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08003"/>
            <a:ext cx="1391939" cy="814930"/>
            <a:chOff x="0" y="0"/>
            <a:chExt cx="1105540" cy="647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62462" y="1918374"/>
            <a:ext cx="9100022" cy="9604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82539" y="3308003"/>
            <a:ext cx="7306154" cy="814930"/>
            <a:chOff x="0" y="0"/>
            <a:chExt cx="1924255" cy="2146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82539" y="4328570"/>
            <a:ext cx="7306154" cy="814930"/>
            <a:chOff x="0" y="0"/>
            <a:chExt cx="1924255" cy="214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328570"/>
            <a:ext cx="1391939" cy="814930"/>
            <a:chOff x="0" y="0"/>
            <a:chExt cx="1105540" cy="6472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382539" y="5295900"/>
            <a:ext cx="7306154" cy="814930"/>
            <a:chOff x="0" y="0"/>
            <a:chExt cx="1924255" cy="214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82539" y="6320380"/>
            <a:ext cx="7306154" cy="814930"/>
            <a:chOff x="0" y="0"/>
            <a:chExt cx="1924255" cy="2146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5295900"/>
            <a:ext cx="1391939" cy="814930"/>
            <a:chOff x="0" y="0"/>
            <a:chExt cx="1105540" cy="6472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28700" y="6320380"/>
            <a:ext cx="1391939" cy="814930"/>
            <a:chOff x="0" y="0"/>
            <a:chExt cx="1105540" cy="6472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7287710"/>
            <a:ext cx="1391939" cy="814930"/>
            <a:chOff x="0" y="0"/>
            <a:chExt cx="1105540" cy="6472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2382539" y="7287710"/>
            <a:ext cx="7306154" cy="814930"/>
            <a:chOff x="0" y="0"/>
            <a:chExt cx="1924255" cy="2146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8255039"/>
            <a:ext cx="1391939" cy="814930"/>
            <a:chOff x="0" y="0"/>
            <a:chExt cx="1105540" cy="6472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028700" y="9222369"/>
            <a:ext cx="1391939" cy="814930"/>
            <a:chOff x="0" y="0"/>
            <a:chExt cx="1105540" cy="64725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382539" y="8255039"/>
            <a:ext cx="7306154" cy="814930"/>
            <a:chOff x="0" y="0"/>
            <a:chExt cx="1924255" cy="2146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382539" y="9222369"/>
            <a:ext cx="7306154" cy="814930"/>
            <a:chOff x="0" y="0"/>
            <a:chExt cx="1924255" cy="2146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218916" y="3173492"/>
            <a:ext cx="5840217" cy="7176918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2420639" y="3420193"/>
            <a:ext cx="6133593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420639" y="5429250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420639" y="448762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2420639" y="646882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2420639" y="7429500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系統DEMO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2420639" y="8370907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進度安排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420639" y="933666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未來期許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6384BAFB-5672-E22D-9EB3-D92ED4A18156}"/>
              </a:ext>
            </a:extLst>
          </p:cNvPr>
          <p:cNvSpPr txBox="1"/>
          <p:nvPr/>
        </p:nvSpPr>
        <p:spPr>
          <a:xfrm>
            <a:off x="1348832" y="342075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063E59F0-5F77-D2CD-2D7C-FED37B8A99FE}"/>
              </a:ext>
            </a:extLst>
          </p:cNvPr>
          <p:cNvSpPr txBox="1"/>
          <p:nvPr/>
        </p:nvSpPr>
        <p:spPr>
          <a:xfrm>
            <a:off x="1292663" y="4464226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</a:p>
        </p:txBody>
      </p:sp>
      <p:sp>
        <p:nvSpPr>
          <p:cNvPr id="57" name="TextBox 32">
            <a:extLst>
              <a:ext uri="{FF2B5EF4-FFF2-40B4-BE49-F238E27FC236}">
                <a16:creationId xmlns:a16="http://schemas.microsoft.com/office/drawing/2014/main" id="{4C3DF8A9-8982-97F9-4A59-579EC2B60781}"/>
              </a:ext>
            </a:extLst>
          </p:cNvPr>
          <p:cNvSpPr txBox="1"/>
          <p:nvPr/>
        </p:nvSpPr>
        <p:spPr>
          <a:xfrm>
            <a:off x="1310732" y="5438255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</a:p>
        </p:txBody>
      </p:sp>
      <p:sp>
        <p:nvSpPr>
          <p:cNvPr id="58" name="TextBox 33">
            <a:extLst>
              <a:ext uri="{FF2B5EF4-FFF2-40B4-BE49-F238E27FC236}">
                <a16:creationId xmlns:a16="http://schemas.microsoft.com/office/drawing/2014/main" id="{BB69544B-E1FA-FA6E-7ECA-4D9FF67FF2FE}"/>
              </a:ext>
            </a:extLst>
          </p:cNvPr>
          <p:cNvSpPr txBox="1"/>
          <p:nvPr/>
        </p:nvSpPr>
        <p:spPr>
          <a:xfrm>
            <a:off x="1272632" y="6456578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287E56B8-BB19-3323-44D0-A2A3FC8AFB90}"/>
              </a:ext>
            </a:extLst>
          </p:cNvPr>
          <p:cNvSpPr txBox="1"/>
          <p:nvPr/>
        </p:nvSpPr>
        <p:spPr>
          <a:xfrm>
            <a:off x="1292663" y="7429500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</a:p>
        </p:txBody>
      </p:sp>
      <p:sp>
        <p:nvSpPr>
          <p:cNvPr id="60" name="TextBox 50">
            <a:extLst>
              <a:ext uri="{FF2B5EF4-FFF2-40B4-BE49-F238E27FC236}">
                <a16:creationId xmlns:a16="http://schemas.microsoft.com/office/drawing/2014/main" id="{2CD3962C-5A5D-4DFF-3434-6C0EC0E7CBB4}"/>
              </a:ext>
            </a:extLst>
          </p:cNvPr>
          <p:cNvSpPr txBox="1"/>
          <p:nvPr/>
        </p:nvSpPr>
        <p:spPr>
          <a:xfrm>
            <a:off x="1272631" y="8424899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30472AF3-4669-F4E2-A5E5-995EB6C8BB87}"/>
              </a:ext>
            </a:extLst>
          </p:cNvPr>
          <p:cNvSpPr txBox="1"/>
          <p:nvPr/>
        </p:nvSpPr>
        <p:spPr>
          <a:xfrm>
            <a:off x="1308770" y="940142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B1C6E2B5-3392-A61C-9DFA-D164607E3965}"/>
              </a:ext>
            </a:extLst>
          </p:cNvPr>
          <p:cNvSpPr txBox="1"/>
          <p:nvPr/>
        </p:nvSpPr>
        <p:spPr>
          <a:xfrm>
            <a:off x="1028700" y="1009650"/>
            <a:ext cx="18669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7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10102" y="499893"/>
            <a:ext cx="9100022" cy="9604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681012" y="1445820"/>
            <a:ext cx="7951633" cy="781248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09650"/>
            <a:ext cx="8115300" cy="94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5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5.系統DEMO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08003"/>
            <a:ext cx="1391939" cy="814930"/>
            <a:chOff x="0" y="0"/>
            <a:chExt cx="1105540" cy="647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62462" y="1918374"/>
            <a:ext cx="9100022" cy="9604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82539" y="3308003"/>
            <a:ext cx="7306154" cy="814930"/>
            <a:chOff x="0" y="0"/>
            <a:chExt cx="1924255" cy="2146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82539" y="4328570"/>
            <a:ext cx="7306154" cy="814930"/>
            <a:chOff x="0" y="0"/>
            <a:chExt cx="1924255" cy="214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328570"/>
            <a:ext cx="1391939" cy="814930"/>
            <a:chOff x="0" y="0"/>
            <a:chExt cx="1105540" cy="6472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382539" y="5295900"/>
            <a:ext cx="7306154" cy="814930"/>
            <a:chOff x="0" y="0"/>
            <a:chExt cx="1924255" cy="214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82539" y="6320380"/>
            <a:ext cx="7306154" cy="814930"/>
            <a:chOff x="0" y="0"/>
            <a:chExt cx="1924255" cy="2146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5295900"/>
            <a:ext cx="1391939" cy="814930"/>
            <a:chOff x="0" y="0"/>
            <a:chExt cx="1105540" cy="6472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28700" y="6320380"/>
            <a:ext cx="1391939" cy="814930"/>
            <a:chOff x="0" y="0"/>
            <a:chExt cx="1105540" cy="6472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7287710"/>
            <a:ext cx="1391939" cy="814930"/>
            <a:chOff x="0" y="0"/>
            <a:chExt cx="1105540" cy="6472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2382539" y="7287710"/>
            <a:ext cx="7306154" cy="814930"/>
            <a:chOff x="0" y="0"/>
            <a:chExt cx="1924255" cy="2146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8255039"/>
            <a:ext cx="1391939" cy="814930"/>
            <a:chOff x="0" y="0"/>
            <a:chExt cx="1105540" cy="6472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028700" y="9222369"/>
            <a:ext cx="1391939" cy="814930"/>
            <a:chOff x="0" y="0"/>
            <a:chExt cx="1105540" cy="64725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382539" y="8255039"/>
            <a:ext cx="7306154" cy="814930"/>
            <a:chOff x="0" y="0"/>
            <a:chExt cx="1924255" cy="2146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Light"/>
                </a:rPr>
                <a:t> 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382539" y="9222369"/>
            <a:ext cx="7306154" cy="814930"/>
            <a:chOff x="0" y="0"/>
            <a:chExt cx="1924255" cy="2146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150885" y="4208546"/>
            <a:ext cx="7137115" cy="5013823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08689" y="3093690"/>
            <a:ext cx="1262492" cy="1243555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2420639" y="3420193"/>
            <a:ext cx="6133593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2420639" y="5429250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420639" y="448762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420639" y="6379042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420639" y="738322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系統DEMO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2420639" y="8370907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進度安排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20639" y="933666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未來期許</a:t>
            </a:r>
          </a:p>
        </p:txBody>
      </p:sp>
      <p:sp>
        <p:nvSpPr>
          <p:cNvPr id="56" name="TextBox 25">
            <a:extLst>
              <a:ext uri="{FF2B5EF4-FFF2-40B4-BE49-F238E27FC236}">
                <a16:creationId xmlns:a16="http://schemas.microsoft.com/office/drawing/2014/main" id="{5DCAC412-C5D5-3E2F-6B51-4C04DED4B1A2}"/>
              </a:ext>
            </a:extLst>
          </p:cNvPr>
          <p:cNvSpPr txBox="1"/>
          <p:nvPr/>
        </p:nvSpPr>
        <p:spPr>
          <a:xfrm>
            <a:off x="1348832" y="342075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80AFAF4A-9674-80D5-8930-20445E1E177F}"/>
              </a:ext>
            </a:extLst>
          </p:cNvPr>
          <p:cNvSpPr txBox="1"/>
          <p:nvPr/>
        </p:nvSpPr>
        <p:spPr>
          <a:xfrm>
            <a:off x="1292663" y="4464226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</a:p>
        </p:txBody>
      </p:sp>
      <p:sp>
        <p:nvSpPr>
          <p:cNvPr id="58" name="TextBox 32">
            <a:extLst>
              <a:ext uri="{FF2B5EF4-FFF2-40B4-BE49-F238E27FC236}">
                <a16:creationId xmlns:a16="http://schemas.microsoft.com/office/drawing/2014/main" id="{5B0BF08E-C0A9-35C9-6144-7B3DF84B0BA9}"/>
              </a:ext>
            </a:extLst>
          </p:cNvPr>
          <p:cNvSpPr txBox="1"/>
          <p:nvPr/>
        </p:nvSpPr>
        <p:spPr>
          <a:xfrm>
            <a:off x="1310732" y="5438255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</a:p>
        </p:txBody>
      </p:sp>
      <p:sp>
        <p:nvSpPr>
          <p:cNvPr id="59" name="TextBox 33">
            <a:extLst>
              <a:ext uri="{FF2B5EF4-FFF2-40B4-BE49-F238E27FC236}">
                <a16:creationId xmlns:a16="http://schemas.microsoft.com/office/drawing/2014/main" id="{95A1AB6A-B7C4-1DC4-FD67-99F7E9465482}"/>
              </a:ext>
            </a:extLst>
          </p:cNvPr>
          <p:cNvSpPr txBox="1"/>
          <p:nvPr/>
        </p:nvSpPr>
        <p:spPr>
          <a:xfrm>
            <a:off x="1272632" y="6456578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</a:p>
        </p:txBody>
      </p:sp>
      <p:sp>
        <p:nvSpPr>
          <p:cNvPr id="60" name="TextBox 49">
            <a:extLst>
              <a:ext uri="{FF2B5EF4-FFF2-40B4-BE49-F238E27FC236}">
                <a16:creationId xmlns:a16="http://schemas.microsoft.com/office/drawing/2014/main" id="{22D4F612-6E5E-B72F-FCC5-55DA3C9D57A5}"/>
              </a:ext>
            </a:extLst>
          </p:cNvPr>
          <p:cNvSpPr txBox="1"/>
          <p:nvPr/>
        </p:nvSpPr>
        <p:spPr>
          <a:xfrm>
            <a:off x="1292663" y="7429500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</a:p>
        </p:txBody>
      </p:sp>
      <p:sp>
        <p:nvSpPr>
          <p:cNvPr id="61" name="TextBox 50">
            <a:extLst>
              <a:ext uri="{FF2B5EF4-FFF2-40B4-BE49-F238E27FC236}">
                <a16:creationId xmlns:a16="http://schemas.microsoft.com/office/drawing/2014/main" id="{6DE13323-CC32-2B66-01A7-F303D9BA81E1}"/>
              </a:ext>
            </a:extLst>
          </p:cNvPr>
          <p:cNvSpPr txBox="1"/>
          <p:nvPr/>
        </p:nvSpPr>
        <p:spPr>
          <a:xfrm>
            <a:off x="1272631" y="8424899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</a:p>
        </p:txBody>
      </p:sp>
      <p:sp>
        <p:nvSpPr>
          <p:cNvPr id="62" name="TextBox 51">
            <a:extLst>
              <a:ext uri="{FF2B5EF4-FFF2-40B4-BE49-F238E27FC236}">
                <a16:creationId xmlns:a16="http://schemas.microsoft.com/office/drawing/2014/main" id="{D22A11B9-78F5-590D-66D5-DCAA0277EA18}"/>
              </a:ext>
            </a:extLst>
          </p:cNvPr>
          <p:cNvSpPr txBox="1"/>
          <p:nvPr/>
        </p:nvSpPr>
        <p:spPr>
          <a:xfrm>
            <a:off x="1308770" y="940142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</a:p>
        </p:txBody>
      </p:sp>
      <p:sp>
        <p:nvSpPr>
          <p:cNvPr id="41" name="TextBox 24">
            <a:extLst>
              <a:ext uri="{FF2B5EF4-FFF2-40B4-BE49-F238E27FC236}">
                <a16:creationId xmlns:a16="http://schemas.microsoft.com/office/drawing/2014/main" id="{68B831F1-C056-2FAD-951A-1C0C8023E7E4}"/>
              </a:ext>
            </a:extLst>
          </p:cNvPr>
          <p:cNvSpPr txBox="1"/>
          <p:nvPr/>
        </p:nvSpPr>
        <p:spPr>
          <a:xfrm>
            <a:off x="1028700" y="1009650"/>
            <a:ext cx="18669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7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964" y="1644776"/>
            <a:ext cx="3559132" cy="665466"/>
            <a:chOff x="0" y="0"/>
            <a:chExt cx="4593153" cy="647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3153" cy="647254"/>
            </a:xfrm>
            <a:custGeom>
              <a:avLst/>
              <a:gdLst/>
              <a:ahLst/>
              <a:cxnLst/>
              <a:rect l="l" t="t" r="r" b="b"/>
              <a:pathLst>
                <a:path w="4593153" h="647254">
                  <a:moveTo>
                    <a:pt x="0" y="0"/>
                  </a:moveTo>
                  <a:lnTo>
                    <a:pt x="0" y="647254"/>
                  </a:lnTo>
                  <a:lnTo>
                    <a:pt x="4593153" y="647254"/>
                  </a:lnTo>
                  <a:lnTo>
                    <a:pt x="4593153" y="0"/>
                  </a:lnTo>
                  <a:lnTo>
                    <a:pt x="0" y="0"/>
                  </a:lnTo>
                  <a:close/>
                  <a:moveTo>
                    <a:pt x="4532194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4532194" y="59690"/>
                  </a:lnTo>
                  <a:lnTo>
                    <a:pt x="4532194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0786" y="4686300"/>
            <a:ext cx="4365271" cy="46071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6800" y="5656410"/>
            <a:ext cx="2885289" cy="298993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16295" y="1714500"/>
            <a:ext cx="7099524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6D7225D1-C506-77B6-C622-26860FBC6952}"/>
              </a:ext>
            </a:extLst>
          </p:cNvPr>
          <p:cNvSpPr txBox="1"/>
          <p:nvPr/>
        </p:nvSpPr>
        <p:spPr>
          <a:xfrm>
            <a:off x="682887" y="595293"/>
            <a:ext cx="7724808" cy="94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5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6.進度安排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C5C4DB7-9453-B505-DE06-91019EE76F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0" t="4075" b="1111"/>
          <a:stretch/>
        </p:blipFill>
        <p:spPr>
          <a:xfrm>
            <a:off x="5100693" y="876300"/>
            <a:ext cx="12496800" cy="8572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08003"/>
            <a:ext cx="1391939" cy="814930"/>
            <a:chOff x="0" y="0"/>
            <a:chExt cx="1105540" cy="647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62462" y="1918374"/>
            <a:ext cx="9100022" cy="9604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82539" y="3308003"/>
            <a:ext cx="7306154" cy="814930"/>
            <a:chOff x="0" y="0"/>
            <a:chExt cx="1924255" cy="2146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82539" y="4328570"/>
            <a:ext cx="7306154" cy="814930"/>
            <a:chOff x="0" y="0"/>
            <a:chExt cx="1924255" cy="214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328570"/>
            <a:ext cx="1391939" cy="814930"/>
            <a:chOff x="0" y="0"/>
            <a:chExt cx="1105540" cy="6472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382539" y="5295900"/>
            <a:ext cx="7306154" cy="814930"/>
            <a:chOff x="0" y="0"/>
            <a:chExt cx="1924255" cy="214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82539" y="6320380"/>
            <a:ext cx="7306154" cy="814930"/>
            <a:chOff x="0" y="0"/>
            <a:chExt cx="1924255" cy="2146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5295900"/>
            <a:ext cx="1391939" cy="814930"/>
            <a:chOff x="0" y="0"/>
            <a:chExt cx="1105540" cy="6472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28700" y="6320380"/>
            <a:ext cx="1391939" cy="814930"/>
            <a:chOff x="0" y="0"/>
            <a:chExt cx="1105540" cy="6472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566055" y="1560178"/>
            <a:ext cx="4357986" cy="8916595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28700" y="1009650"/>
            <a:ext cx="18669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7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348832" y="342075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2663" y="4464226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20639" y="3420193"/>
            <a:ext cx="6133593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20639" y="5429250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20639" y="448762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420639" y="646882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10732" y="5438255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2632" y="6456578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28700" y="7287710"/>
            <a:ext cx="1391939" cy="814930"/>
            <a:chOff x="0" y="0"/>
            <a:chExt cx="1105540" cy="64725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2382539" y="7287710"/>
            <a:ext cx="7306154" cy="814930"/>
            <a:chOff x="0" y="0"/>
            <a:chExt cx="1924255" cy="21463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28700" y="8255039"/>
            <a:ext cx="1391939" cy="814930"/>
            <a:chOff x="0" y="0"/>
            <a:chExt cx="1105540" cy="64725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1028700" y="9222369"/>
            <a:ext cx="1391939" cy="814930"/>
            <a:chOff x="0" y="0"/>
            <a:chExt cx="1105540" cy="64725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2382539" y="8255039"/>
            <a:ext cx="7306154" cy="814930"/>
            <a:chOff x="0" y="0"/>
            <a:chExt cx="1924255" cy="21463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2382539" y="9222369"/>
            <a:ext cx="7306154" cy="814930"/>
            <a:chOff x="0" y="0"/>
            <a:chExt cx="1924255" cy="21463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292663" y="7429500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72631" y="8424899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08770" y="940142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420639" y="7373435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系統DEMO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420639" y="8370907"/>
            <a:ext cx="6578920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進度安排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420639" y="933666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未來期許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08003"/>
            <a:ext cx="1391939" cy="814930"/>
            <a:chOff x="0" y="0"/>
            <a:chExt cx="1105540" cy="647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62462" y="1918374"/>
            <a:ext cx="9100022" cy="9604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82539" y="3308003"/>
            <a:ext cx="7306154" cy="814930"/>
            <a:chOff x="0" y="0"/>
            <a:chExt cx="1924255" cy="2146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82539" y="4328570"/>
            <a:ext cx="7306154" cy="814930"/>
            <a:chOff x="0" y="0"/>
            <a:chExt cx="1924255" cy="214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328570"/>
            <a:ext cx="1391939" cy="814930"/>
            <a:chOff x="0" y="0"/>
            <a:chExt cx="1105540" cy="6472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382539" y="5295900"/>
            <a:ext cx="7306154" cy="814930"/>
            <a:chOff x="0" y="0"/>
            <a:chExt cx="1924255" cy="214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82539" y="6320380"/>
            <a:ext cx="7306154" cy="814930"/>
            <a:chOff x="0" y="0"/>
            <a:chExt cx="1924255" cy="2146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5295900"/>
            <a:ext cx="1391939" cy="814930"/>
            <a:chOff x="0" y="0"/>
            <a:chExt cx="1105540" cy="6472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28700" y="6320380"/>
            <a:ext cx="1391939" cy="814930"/>
            <a:chOff x="0" y="0"/>
            <a:chExt cx="1105540" cy="6472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7287710"/>
            <a:ext cx="1391939" cy="814930"/>
            <a:chOff x="0" y="0"/>
            <a:chExt cx="1105540" cy="6472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2382539" y="7287710"/>
            <a:ext cx="7306154" cy="814930"/>
            <a:chOff x="0" y="0"/>
            <a:chExt cx="1924255" cy="2146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8255039"/>
            <a:ext cx="1391939" cy="814930"/>
            <a:chOff x="0" y="0"/>
            <a:chExt cx="1105540" cy="6472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028700" y="9222369"/>
            <a:ext cx="1391939" cy="814930"/>
            <a:chOff x="0" y="0"/>
            <a:chExt cx="1105540" cy="64725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382539" y="8255039"/>
            <a:ext cx="7306154" cy="814930"/>
            <a:chOff x="0" y="0"/>
            <a:chExt cx="1924255" cy="2146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382539" y="9222369"/>
            <a:ext cx="7306154" cy="814930"/>
            <a:chOff x="0" y="0"/>
            <a:chExt cx="1924255" cy="2146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1733818" y="3138536"/>
            <a:ext cx="6317455" cy="7148464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2420639" y="3420193"/>
            <a:ext cx="6133593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420639" y="5429250"/>
            <a:ext cx="6578920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420639" y="4409767"/>
            <a:ext cx="6578920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420639" y="6448425"/>
            <a:ext cx="6578920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2420639" y="7373435"/>
            <a:ext cx="6578920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系統DEMO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420639" y="8370907"/>
            <a:ext cx="6578920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進度安排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420639" y="9336669"/>
            <a:ext cx="6578920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未來期許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AB5641F1-8E52-015C-917F-6DE6DFEBEEFE}"/>
              </a:ext>
            </a:extLst>
          </p:cNvPr>
          <p:cNvSpPr txBox="1"/>
          <p:nvPr/>
        </p:nvSpPr>
        <p:spPr>
          <a:xfrm>
            <a:off x="1348832" y="342075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8BE246BA-3DD9-13F4-6259-8BD2673D1892}"/>
              </a:ext>
            </a:extLst>
          </p:cNvPr>
          <p:cNvSpPr txBox="1"/>
          <p:nvPr/>
        </p:nvSpPr>
        <p:spPr>
          <a:xfrm>
            <a:off x="1292663" y="4464226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</a:p>
        </p:txBody>
      </p:sp>
      <p:sp>
        <p:nvSpPr>
          <p:cNvPr id="57" name="TextBox 32">
            <a:extLst>
              <a:ext uri="{FF2B5EF4-FFF2-40B4-BE49-F238E27FC236}">
                <a16:creationId xmlns:a16="http://schemas.microsoft.com/office/drawing/2014/main" id="{BD43AB7E-43FC-34A7-6B59-E86D17AB085E}"/>
              </a:ext>
            </a:extLst>
          </p:cNvPr>
          <p:cNvSpPr txBox="1"/>
          <p:nvPr/>
        </p:nvSpPr>
        <p:spPr>
          <a:xfrm>
            <a:off x="1310732" y="5438255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</a:p>
        </p:txBody>
      </p:sp>
      <p:sp>
        <p:nvSpPr>
          <p:cNvPr id="58" name="TextBox 33">
            <a:extLst>
              <a:ext uri="{FF2B5EF4-FFF2-40B4-BE49-F238E27FC236}">
                <a16:creationId xmlns:a16="http://schemas.microsoft.com/office/drawing/2014/main" id="{3479CA9F-DE47-F458-12F7-B9A7E19F5CCA}"/>
              </a:ext>
            </a:extLst>
          </p:cNvPr>
          <p:cNvSpPr txBox="1"/>
          <p:nvPr/>
        </p:nvSpPr>
        <p:spPr>
          <a:xfrm>
            <a:off x="1272632" y="6456578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32901DA3-D14D-D002-8B0B-22840A94C4D4}"/>
              </a:ext>
            </a:extLst>
          </p:cNvPr>
          <p:cNvSpPr txBox="1"/>
          <p:nvPr/>
        </p:nvSpPr>
        <p:spPr>
          <a:xfrm>
            <a:off x="1292663" y="7429500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</a:p>
        </p:txBody>
      </p:sp>
      <p:sp>
        <p:nvSpPr>
          <p:cNvPr id="60" name="TextBox 50">
            <a:extLst>
              <a:ext uri="{FF2B5EF4-FFF2-40B4-BE49-F238E27FC236}">
                <a16:creationId xmlns:a16="http://schemas.microsoft.com/office/drawing/2014/main" id="{F97F400F-A6CA-454A-85BC-D48FC344169B}"/>
              </a:ext>
            </a:extLst>
          </p:cNvPr>
          <p:cNvSpPr txBox="1"/>
          <p:nvPr/>
        </p:nvSpPr>
        <p:spPr>
          <a:xfrm>
            <a:off x="1272631" y="8424899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0D89DDA4-58C8-CDEC-0128-214BF91D22EB}"/>
              </a:ext>
            </a:extLst>
          </p:cNvPr>
          <p:cNvSpPr txBox="1"/>
          <p:nvPr/>
        </p:nvSpPr>
        <p:spPr>
          <a:xfrm>
            <a:off x="1308770" y="940142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115A49A2-18CA-C8CD-FCBE-AFE2DAE0FD2B}"/>
              </a:ext>
            </a:extLst>
          </p:cNvPr>
          <p:cNvSpPr txBox="1"/>
          <p:nvPr/>
        </p:nvSpPr>
        <p:spPr>
          <a:xfrm>
            <a:off x="1028700" y="1009650"/>
            <a:ext cx="18669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7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93096" y="1009650"/>
            <a:ext cx="8617027" cy="90944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584292" y="3293161"/>
            <a:ext cx="6304596" cy="575294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885913" y="3800733"/>
            <a:ext cx="5617395" cy="1358963"/>
            <a:chOff x="0" y="0"/>
            <a:chExt cx="4737127" cy="11460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37127" cy="1146008"/>
            </a:xfrm>
            <a:custGeom>
              <a:avLst/>
              <a:gdLst/>
              <a:ahLst/>
              <a:cxnLst/>
              <a:rect l="l" t="t" r="r" b="b"/>
              <a:pathLst>
                <a:path w="4737127" h="1146008">
                  <a:moveTo>
                    <a:pt x="0" y="0"/>
                  </a:moveTo>
                  <a:lnTo>
                    <a:pt x="0" y="1146008"/>
                  </a:lnTo>
                  <a:lnTo>
                    <a:pt x="4737127" y="1146008"/>
                  </a:lnTo>
                  <a:lnTo>
                    <a:pt x="4737127" y="0"/>
                  </a:lnTo>
                  <a:lnTo>
                    <a:pt x="0" y="0"/>
                  </a:lnTo>
                  <a:close/>
                  <a:moveTo>
                    <a:pt x="4676167" y="1085048"/>
                  </a:moveTo>
                  <a:lnTo>
                    <a:pt x="59690" y="1085048"/>
                  </a:lnTo>
                  <a:lnTo>
                    <a:pt x="59690" y="59690"/>
                  </a:lnTo>
                  <a:lnTo>
                    <a:pt x="4676167" y="59690"/>
                  </a:lnTo>
                  <a:lnTo>
                    <a:pt x="4676167" y="1085048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948910" y="3800733"/>
            <a:ext cx="5554399" cy="767529"/>
            <a:chOff x="0" y="0"/>
            <a:chExt cx="1553232" cy="2146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3232" cy="214632"/>
            </a:xfrm>
            <a:custGeom>
              <a:avLst/>
              <a:gdLst/>
              <a:ahLst/>
              <a:cxnLst/>
              <a:rect l="l" t="t" r="r" b="b"/>
              <a:pathLst>
                <a:path w="1553232" h="214632">
                  <a:moveTo>
                    <a:pt x="0" y="0"/>
                  </a:moveTo>
                  <a:lnTo>
                    <a:pt x="1553232" y="0"/>
                  </a:lnTo>
                  <a:lnTo>
                    <a:pt x="1553232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6274" y="5650078"/>
            <a:ext cx="5617395" cy="1358963"/>
            <a:chOff x="0" y="0"/>
            <a:chExt cx="4737127" cy="114600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37127" cy="1146008"/>
            </a:xfrm>
            <a:custGeom>
              <a:avLst/>
              <a:gdLst/>
              <a:ahLst/>
              <a:cxnLst/>
              <a:rect l="l" t="t" r="r" b="b"/>
              <a:pathLst>
                <a:path w="4737127" h="1146008">
                  <a:moveTo>
                    <a:pt x="0" y="0"/>
                  </a:moveTo>
                  <a:lnTo>
                    <a:pt x="0" y="1146008"/>
                  </a:lnTo>
                  <a:lnTo>
                    <a:pt x="4737127" y="1146008"/>
                  </a:lnTo>
                  <a:lnTo>
                    <a:pt x="4737127" y="0"/>
                  </a:lnTo>
                  <a:lnTo>
                    <a:pt x="0" y="0"/>
                  </a:lnTo>
                  <a:close/>
                  <a:moveTo>
                    <a:pt x="4676167" y="1085048"/>
                  </a:moveTo>
                  <a:lnTo>
                    <a:pt x="59690" y="1085048"/>
                  </a:lnTo>
                  <a:lnTo>
                    <a:pt x="59690" y="59690"/>
                  </a:lnTo>
                  <a:lnTo>
                    <a:pt x="4676167" y="59690"/>
                  </a:lnTo>
                  <a:lnTo>
                    <a:pt x="4676167" y="1085048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56054" y="5716356"/>
            <a:ext cx="5554399" cy="767529"/>
            <a:chOff x="0" y="0"/>
            <a:chExt cx="1553232" cy="2146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3232" cy="214632"/>
            </a:xfrm>
            <a:custGeom>
              <a:avLst/>
              <a:gdLst/>
              <a:ahLst/>
              <a:cxnLst/>
              <a:rect l="l" t="t" r="r" b="b"/>
              <a:pathLst>
                <a:path w="1553232" h="214632">
                  <a:moveTo>
                    <a:pt x="0" y="0"/>
                  </a:moveTo>
                  <a:lnTo>
                    <a:pt x="1553232" y="0"/>
                  </a:lnTo>
                  <a:lnTo>
                    <a:pt x="1553232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5978" y="3726585"/>
            <a:ext cx="1507259" cy="150725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28700" y="1009650"/>
            <a:ext cx="9445983" cy="94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5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7.未來期許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17481" y="4581917"/>
            <a:ext cx="5010295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6"/>
              </a:lnSpc>
            </a:pPr>
            <a:r>
              <a:rPr lang="en-US" sz="2468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在IOS系統上也可以使用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7842" y="6486821"/>
            <a:ext cx="5010295" cy="409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6"/>
              </a:lnSpc>
            </a:pPr>
            <a:r>
              <a:rPr lang="zh-TW" altLang="en-US" sz="2468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增設藥局據點</a:t>
            </a:r>
            <a:endParaRPr lang="en-US" sz="2468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07776" y="5761407"/>
            <a:ext cx="5758481" cy="480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5"/>
              </a:lnSpc>
            </a:pPr>
            <a:r>
              <a:rPr lang="en-US" sz="2825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sz="2825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117481" y="3912044"/>
            <a:ext cx="5758481" cy="480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5"/>
              </a:lnSpc>
            </a:pPr>
            <a:r>
              <a:rPr lang="en-US" sz="2825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  <a:endParaRPr lang="en-US" sz="2825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Picture 16">
            <a:extLst>
              <a:ext uri="{FF2B5EF4-FFF2-40B4-BE49-F238E27FC236}">
                <a16:creationId xmlns:a16="http://schemas.microsoft.com/office/drawing/2014/main" id="{3E2E257E-637E-5B1D-0FDF-A045B023E79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010400" y="5495989"/>
            <a:ext cx="2322202" cy="1526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10102" y="499893"/>
            <a:ext cx="9100022" cy="96042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724318" y="3101269"/>
            <a:ext cx="7944348" cy="60575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81200" y="2971836"/>
            <a:ext cx="6039798" cy="447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943797" y="1290739"/>
            <a:ext cx="1841457" cy="168109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66800" y="7009719"/>
            <a:ext cx="2176039" cy="1986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62462" y="1918374"/>
            <a:ext cx="9100022" cy="960424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82539" y="4328570"/>
            <a:ext cx="7306154" cy="814930"/>
            <a:chOff x="0" y="0"/>
            <a:chExt cx="1924255" cy="214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328570"/>
            <a:ext cx="1391939" cy="814930"/>
            <a:chOff x="0" y="0"/>
            <a:chExt cx="1105540" cy="647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382539" y="5295900"/>
            <a:ext cx="7306154" cy="814930"/>
            <a:chOff x="0" y="0"/>
            <a:chExt cx="1924255" cy="214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82539" y="6320380"/>
            <a:ext cx="7306154" cy="814930"/>
            <a:chOff x="0" y="0"/>
            <a:chExt cx="1924255" cy="2146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295900"/>
            <a:ext cx="1391939" cy="814930"/>
            <a:chOff x="0" y="0"/>
            <a:chExt cx="1105540" cy="6472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28700" y="6320380"/>
            <a:ext cx="1391939" cy="814930"/>
            <a:chOff x="0" y="0"/>
            <a:chExt cx="1105540" cy="6472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566055" y="1560178"/>
            <a:ext cx="4357986" cy="8916595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028700" y="3308003"/>
            <a:ext cx="1391939" cy="814930"/>
            <a:chOff x="0" y="0"/>
            <a:chExt cx="1105540" cy="6472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2382539" y="3163342"/>
            <a:ext cx="7306155" cy="3230758"/>
            <a:chOff x="0" y="-38100"/>
            <a:chExt cx="1924255" cy="8509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429219" y="3421489"/>
            <a:ext cx="6133593" cy="50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420639" y="5429250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420639" y="448762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420639" y="646882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028700" y="7287710"/>
            <a:ext cx="1391939" cy="814930"/>
            <a:chOff x="0" y="0"/>
            <a:chExt cx="1105540" cy="64725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2382539" y="7287710"/>
            <a:ext cx="7306154" cy="814930"/>
            <a:chOff x="0" y="0"/>
            <a:chExt cx="1924255" cy="21463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28700" y="8255039"/>
            <a:ext cx="1391939" cy="814930"/>
            <a:chOff x="0" y="0"/>
            <a:chExt cx="1105540" cy="64725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1028700" y="9222369"/>
            <a:ext cx="1391939" cy="814930"/>
            <a:chOff x="0" y="0"/>
            <a:chExt cx="1105540" cy="64725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2382539" y="8255039"/>
            <a:ext cx="7306154" cy="814930"/>
            <a:chOff x="0" y="0"/>
            <a:chExt cx="1924255" cy="21463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382539" y="9222369"/>
            <a:ext cx="7306154" cy="814930"/>
            <a:chOff x="0" y="0"/>
            <a:chExt cx="1924255" cy="21463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2420639" y="7373435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系統DEMO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420639" y="8370907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進度安排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20639" y="933666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未來期許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TextBox 25">
            <a:extLst>
              <a:ext uri="{FF2B5EF4-FFF2-40B4-BE49-F238E27FC236}">
                <a16:creationId xmlns:a16="http://schemas.microsoft.com/office/drawing/2014/main" id="{11B4C2DA-10B9-AE17-09E3-28965334CBD1}"/>
              </a:ext>
            </a:extLst>
          </p:cNvPr>
          <p:cNvSpPr txBox="1"/>
          <p:nvPr/>
        </p:nvSpPr>
        <p:spPr>
          <a:xfrm>
            <a:off x="1348832" y="342075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35DA78C1-3872-6CC3-F602-2A38D88DB5C5}"/>
              </a:ext>
            </a:extLst>
          </p:cNvPr>
          <p:cNvSpPr txBox="1"/>
          <p:nvPr/>
        </p:nvSpPr>
        <p:spPr>
          <a:xfrm>
            <a:off x="1292663" y="4464226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</a:p>
        </p:txBody>
      </p:sp>
      <p:sp>
        <p:nvSpPr>
          <p:cNvPr id="58" name="TextBox 32">
            <a:extLst>
              <a:ext uri="{FF2B5EF4-FFF2-40B4-BE49-F238E27FC236}">
                <a16:creationId xmlns:a16="http://schemas.microsoft.com/office/drawing/2014/main" id="{9FD9E7D4-749E-2843-F05E-D1CCA7BDD40C}"/>
              </a:ext>
            </a:extLst>
          </p:cNvPr>
          <p:cNvSpPr txBox="1"/>
          <p:nvPr/>
        </p:nvSpPr>
        <p:spPr>
          <a:xfrm>
            <a:off x="1310732" y="5438255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</a:p>
        </p:txBody>
      </p:sp>
      <p:sp>
        <p:nvSpPr>
          <p:cNvPr id="59" name="TextBox 33">
            <a:extLst>
              <a:ext uri="{FF2B5EF4-FFF2-40B4-BE49-F238E27FC236}">
                <a16:creationId xmlns:a16="http://schemas.microsoft.com/office/drawing/2014/main" id="{B202F890-41F2-6E45-C42A-AE88C24464FA}"/>
              </a:ext>
            </a:extLst>
          </p:cNvPr>
          <p:cNvSpPr txBox="1"/>
          <p:nvPr/>
        </p:nvSpPr>
        <p:spPr>
          <a:xfrm>
            <a:off x="1272632" y="6456578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</a:p>
        </p:txBody>
      </p:sp>
      <p:sp>
        <p:nvSpPr>
          <p:cNvPr id="60" name="TextBox 49">
            <a:extLst>
              <a:ext uri="{FF2B5EF4-FFF2-40B4-BE49-F238E27FC236}">
                <a16:creationId xmlns:a16="http://schemas.microsoft.com/office/drawing/2014/main" id="{BC4F631C-4955-10EF-62C4-A2786FE6BA72}"/>
              </a:ext>
            </a:extLst>
          </p:cNvPr>
          <p:cNvSpPr txBox="1"/>
          <p:nvPr/>
        </p:nvSpPr>
        <p:spPr>
          <a:xfrm>
            <a:off x="1292663" y="7429500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</a:p>
        </p:txBody>
      </p:sp>
      <p:sp>
        <p:nvSpPr>
          <p:cNvPr id="61" name="TextBox 50">
            <a:extLst>
              <a:ext uri="{FF2B5EF4-FFF2-40B4-BE49-F238E27FC236}">
                <a16:creationId xmlns:a16="http://schemas.microsoft.com/office/drawing/2014/main" id="{56383C21-1E49-9BAF-5FEB-250AEC4121B4}"/>
              </a:ext>
            </a:extLst>
          </p:cNvPr>
          <p:cNvSpPr txBox="1"/>
          <p:nvPr/>
        </p:nvSpPr>
        <p:spPr>
          <a:xfrm>
            <a:off x="1272631" y="8424899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</a:p>
        </p:txBody>
      </p:sp>
      <p:sp>
        <p:nvSpPr>
          <p:cNvPr id="62" name="TextBox 51">
            <a:extLst>
              <a:ext uri="{FF2B5EF4-FFF2-40B4-BE49-F238E27FC236}">
                <a16:creationId xmlns:a16="http://schemas.microsoft.com/office/drawing/2014/main" id="{1EC25E04-FFD7-B9E1-048B-15476CC6E6E6}"/>
              </a:ext>
            </a:extLst>
          </p:cNvPr>
          <p:cNvSpPr txBox="1"/>
          <p:nvPr/>
        </p:nvSpPr>
        <p:spPr>
          <a:xfrm>
            <a:off x="1308770" y="940142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</a:p>
        </p:txBody>
      </p:sp>
      <p:sp>
        <p:nvSpPr>
          <p:cNvPr id="20" name="TextBox 24">
            <a:extLst>
              <a:ext uri="{FF2B5EF4-FFF2-40B4-BE49-F238E27FC236}">
                <a16:creationId xmlns:a16="http://schemas.microsoft.com/office/drawing/2014/main" id="{A9663753-1C9F-9376-1442-F22B9E9C4D13}"/>
              </a:ext>
            </a:extLst>
          </p:cNvPr>
          <p:cNvSpPr txBox="1"/>
          <p:nvPr/>
        </p:nvSpPr>
        <p:spPr>
          <a:xfrm>
            <a:off x="1028700" y="1009650"/>
            <a:ext cx="18669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7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55764" y="-405311"/>
            <a:ext cx="7753464" cy="10680785"/>
            <a:chOff x="0" y="0"/>
            <a:chExt cx="2042065" cy="28130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42065" cy="2813046"/>
            </a:xfrm>
            <a:custGeom>
              <a:avLst/>
              <a:gdLst/>
              <a:ahLst/>
              <a:cxnLst/>
              <a:rect l="l" t="t" r="r" b="b"/>
              <a:pathLst>
                <a:path w="2042065" h="2813046">
                  <a:moveTo>
                    <a:pt x="0" y="0"/>
                  </a:moveTo>
                  <a:lnTo>
                    <a:pt x="2042065" y="0"/>
                  </a:lnTo>
                  <a:lnTo>
                    <a:pt x="2042065" y="2813046"/>
                  </a:lnTo>
                  <a:lnTo>
                    <a:pt x="0" y="2813046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655764" y="1382205"/>
            <a:ext cx="4812285" cy="101667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3571" y="5913317"/>
            <a:ext cx="2311079" cy="334498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545038" y="7200900"/>
            <a:ext cx="789415" cy="78941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481547" y="7200900"/>
            <a:ext cx="1061993" cy="7894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505902" y="6225397"/>
            <a:ext cx="2771182" cy="27088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400881" y="6936295"/>
            <a:ext cx="1109487" cy="1267985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927395" y="6667199"/>
            <a:ext cx="2056723" cy="180617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1009650"/>
            <a:ext cx="6541763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>
              <a:lnSpc>
                <a:spcPts val="5700"/>
              </a:lnSpc>
            </a:pPr>
            <a:r>
              <a:rPr lang="en-US" sz="5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1.開發動機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57400" y="2969829"/>
            <a:ext cx="8670763" cy="250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台灣邁入高齡社會，根據健保資料，</a:t>
            </a:r>
            <a:r>
              <a:rPr 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老人平均一年看診約27次，平均使用4、6種慢性用藥</a:t>
            </a:r>
            <a:r>
              <a:rPr 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，多重用藥現象會帶來藥品取用錯誤、服用方式錯誤</a:t>
            </a:r>
            <a:r>
              <a:rPr lang="zh-TW" alt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sz="280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所以讓我們想製作一款能提醒用藥及管理藥物的軟體</a:t>
            </a:r>
            <a:r>
              <a:rPr lang="en-US" sz="28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62462" y="1918374"/>
            <a:ext cx="9100022" cy="960424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82539" y="4328570"/>
            <a:ext cx="7306154" cy="814930"/>
            <a:chOff x="0" y="0"/>
            <a:chExt cx="1924255" cy="214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328570"/>
            <a:ext cx="1391939" cy="814930"/>
            <a:chOff x="0" y="0"/>
            <a:chExt cx="1105540" cy="647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382539" y="5295900"/>
            <a:ext cx="7306154" cy="814930"/>
            <a:chOff x="0" y="0"/>
            <a:chExt cx="1924255" cy="214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13160" y="6320380"/>
            <a:ext cx="7306154" cy="814930"/>
            <a:chOff x="0" y="0"/>
            <a:chExt cx="1924255" cy="2146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295900"/>
            <a:ext cx="1391939" cy="814930"/>
            <a:chOff x="0" y="0"/>
            <a:chExt cx="1105540" cy="6472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28700" y="6320380"/>
            <a:ext cx="1391939" cy="814930"/>
            <a:chOff x="0" y="0"/>
            <a:chExt cx="1105540" cy="6472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028700" y="3308003"/>
            <a:ext cx="1391939" cy="814930"/>
            <a:chOff x="0" y="0"/>
            <a:chExt cx="1105540" cy="6472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382539" y="3308003"/>
            <a:ext cx="7306154" cy="814930"/>
            <a:chOff x="0" y="0"/>
            <a:chExt cx="1924255" cy="2146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28700" y="7287710"/>
            <a:ext cx="1391939" cy="814930"/>
            <a:chOff x="0" y="0"/>
            <a:chExt cx="1105540" cy="64725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2382539" y="7287710"/>
            <a:ext cx="7306154" cy="814930"/>
            <a:chOff x="0" y="0"/>
            <a:chExt cx="1924255" cy="2146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8255039"/>
            <a:ext cx="1391939" cy="814930"/>
            <a:chOff x="0" y="0"/>
            <a:chExt cx="1105540" cy="64725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028700" y="9222369"/>
            <a:ext cx="1391939" cy="814930"/>
            <a:chOff x="0" y="0"/>
            <a:chExt cx="1105540" cy="64725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4" name="Group 34"/>
          <p:cNvGrpSpPr/>
          <p:nvPr/>
        </p:nvGrpSpPr>
        <p:grpSpPr>
          <a:xfrm>
            <a:off x="2382539" y="8255039"/>
            <a:ext cx="7306154" cy="814930"/>
            <a:chOff x="0" y="0"/>
            <a:chExt cx="1924255" cy="21463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382539" y="9222369"/>
            <a:ext cx="7306154" cy="814930"/>
            <a:chOff x="0" y="0"/>
            <a:chExt cx="1924255" cy="21463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469455" y="2382969"/>
            <a:ext cx="5686035" cy="8582695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2420639" y="5429250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420639" y="448762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2420639" y="646882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2420639" y="7373435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系統DEMO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420639" y="8370907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進度安排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420639" y="933666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未來期許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420639" y="3420193"/>
            <a:ext cx="6133593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TextBox 25">
            <a:extLst>
              <a:ext uri="{FF2B5EF4-FFF2-40B4-BE49-F238E27FC236}">
                <a16:creationId xmlns:a16="http://schemas.microsoft.com/office/drawing/2014/main" id="{19C63ADD-5D39-0A58-5E47-92447494FF02}"/>
              </a:ext>
            </a:extLst>
          </p:cNvPr>
          <p:cNvSpPr txBox="1"/>
          <p:nvPr/>
        </p:nvSpPr>
        <p:spPr>
          <a:xfrm>
            <a:off x="1348832" y="342075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</a:p>
        </p:txBody>
      </p:sp>
      <p:sp>
        <p:nvSpPr>
          <p:cNvPr id="57" name="TextBox 26">
            <a:extLst>
              <a:ext uri="{FF2B5EF4-FFF2-40B4-BE49-F238E27FC236}">
                <a16:creationId xmlns:a16="http://schemas.microsoft.com/office/drawing/2014/main" id="{CC2CF774-C9AE-DE43-0275-367153C6A4C8}"/>
              </a:ext>
            </a:extLst>
          </p:cNvPr>
          <p:cNvSpPr txBox="1"/>
          <p:nvPr/>
        </p:nvSpPr>
        <p:spPr>
          <a:xfrm>
            <a:off x="1292663" y="4464226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</a:p>
        </p:txBody>
      </p:sp>
      <p:sp>
        <p:nvSpPr>
          <p:cNvPr id="58" name="TextBox 32">
            <a:extLst>
              <a:ext uri="{FF2B5EF4-FFF2-40B4-BE49-F238E27FC236}">
                <a16:creationId xmlns:a16="http://schemas.microsoft.com/office/drawing/2014/main" id="{68E6EABF-BE91-3F8E-4205-30FF59E21774}"/>
              </a:ext>
            </a:extLst>
          </p:cNvPr>
          <p:cNvSpPr txBox="1"/>
          <p:nvPr/>
        </p:nvSpPr>
        <p:spPr>
          <a:xfrm>
            <a:off x="1310732" y="5438255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</a:p>
        </p:txBody>
      </p:sp>
      <p:sp>
        <p:nvSpPr>
          <p:cNvPr id="59" name="TextBox 33">
            <a:extLst>
              <a:ext uri="{FF2B5EF4-FFF2-40B4-BE49-F238E27FC236}">
                <a16:creationId xmlns:a16="http://schemas.microsoft.com/office/drawing/2014/main" id="{26397A73-159B-7D67-389D-5886D3442D9A}"/>
              </a:ext>
            </a:extLst>
          </p:cNvPr>
          <p:cNvSpPr txBox="1"/>
          <p:nvPr/>
        </p:nvSpPr>
        <p:spPr>
          <a:xfrm>
            <a:off x="1272632" y="6456578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</a:p>
        </p:txBody>
      </p:sp>
      <p:sp>
        <p:nvSpPr>
          <p:cNvPr id="60" name="TextBox 49">
            <a:extLst>
              <a:ext uri="{FF2B5EF4-FFF2-40B4-BE49-F238E27FC236}">
                <a16:creationId xmlns:a16="http://schemas.microsoft.com/office/drawing/2014/main" id="{DDD4B7F8-74E9-A083-27FF-7A231FF25D21}"/>
              </a:ext>
            </a:extLst>
          </p:cNvPr>
          <p:cNvSpPr txBox="1"/>
          <p:nvPr/>
        </p:nvSpPr>
        <p:spPr>
          <a:xfrm>
            <a:off x="1292663" y="7429500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</a:p>
        </p:txBody>
      </p:sp>
      <p:sp>
        <p:nvSpPr>
          <p:cNvPr id="61" name="TextBox 50">
            <a:extLst>
              <a:ext uri="{FF2B5EF4-FFF2-40B4-BE49-F238E27FC236}">
                <a16:creationId xmlns:a16="http://schemas.microsoft.com/office/drawing/2014/main" id="{8E85070D-568C-32CB-A9C6-ED6BD78D53A1}"/>
              </a:ext>
            </a:extLst>
          </p:cNvPr>
          <p:cNvSpPr txBox="1"/>
          <p:nvPr/>
        </p:nvSpPr>
        <p:spPr>
          <a:xfrm>
            <a:off x="1272631" y="8424899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</a:p>
        </p:txBody>
      </p:sp>
      <p:sp>
        <p:nvSpPr>
          <p:cNvPr id="62" name="TextBox 51">
            <a:extLst>
              <a:ext uri="{FF2B5EF4-FFF2-40B4-BE49-F238E27FC236}">
                <a16:creationId xmlns:a16="http://schemas.microsoft.com/office/drawing/2014/main" id="{DDF925BD-F462-C610-8B42-F4177A7733BA}"/>
              </a:ext>
            </a:extLst>
          </p:cNvPr>
          <p:cNvSpPr txBox="1"/>
          <p:nvPr/>
        </p:nvSpPr>
        <p:spPr>
          <a:xfrm>
            <a:off x="1308770" y="940142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ABD723C-0E6B-96FF-FB96-7BD143CBFC9E}"/>
              </a:ext>
            </a:extLst>
          </p:cNvPr>
          <p:cNvSpPr txBox="1"/>
          <p:nvPr/>
        </p:nvSpPr>
        <p:spPr>
          <a:xfrm>
            <a:off x="1028700" y="1009650"/>
            <a:ext cx="18669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7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04797" y="2538178"/>
            <a:ext cx="6018382" cy="63518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17111" y="3210363"/>
            <a:ext cx="5593755" cy="5105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58352" y="2538178"/>
            <a:ext cx="4400948" cy="852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133540" y="7878416"/>
            <a:ext cx="3844621" cy="20232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 l="27677" t="9854" r="29335" b="9227"/>
          <a:stretch>
            <a:fillRect/>
          </a:stretch>
        </p:blipFill>
        <p:spPr>
          <a:xfrm>
            <a:off x="7629110" y="5143500"/>
            <a:ext cx="1510049" cy="149227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945090" y="4267202"/>
            <a:ext cx="4492706" cy="2991894"/>
            <a:chOff x="0" y="0"/>
            <a:chExt cx="5990275" cy="398919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990275" cy="1129926"/>
              <a:chOff x="0" y="0"/>
              <a:chExt cx="1910502" cy="3603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0502" cy="360372"/>
              </a:xfrm>
              <a:custGeom>
                <a:avLst/>
                <a:gdLst/>
                <a:ahLst/>
                <a:cxnLst/>
                <a:rect l="l" t="t" r="r" b="b"/>
                <a:pathLst>
                  <a:path w="1910502" h="360372">
                    <a:moveTo>
                      <a:pt x="0" y="0"/>
                    </a:moveTo>
                    <a:lnTo>
                      <a:pt x="1910502" y="0"/>
                    </a:lnTo>
                    <a:lnTo>
                      <a:pt x="1910502" y="360372"/>
                    </a:lnTo>
                    <a:lnTo>
                      <a:pt x="0" y="360372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746840"/>
              <a:ext cx="5990275" cy="3242353"/>
              <a:chOff x="0" y="0"/>
              <a:chExt cx="5761403" cy="311847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761403" cy="3118472"/>
              </a:xfrm>
              <a:custGeom>
                <a:avLst/>
                <a:gdLst/>
                <a:ahLst/>
                <a:cxnLst/>
                <a:rect l="l" t="t" r="r" b="b"/>
                <a:pathLst>
                  <a:path w="5761403" h="3118472">
                    <a:moveTo>
                      <a:pt x="0" y="0"/>
                    </a:moveTo>
                    <a:lnTo>
                      <a:pt x="0" y="3118472"/>
                    </a:lnTo>
                    <a:lnTo>
                      <a:pt x="5761403" y="3118472"/>
                    </a:lnTo>
                    <a:lnTo>
                      <a:pt x="5761403" y="0"/>
                    </a:lnTo>
                    <a:lnTo>
                      <a:pt x="0" y="0"/>
                    </a:lnTo>
                    <a:close/>
                    <a:moveTo>
                      <a:pt x="5700443" y="3057512"/>
                    </a:moveTo>
                    <a:lnTo>
                      <a:pt x="59690" y="3057512"/>
                    </a:lnTo>
                    <a:lnTo>
                      <a:pt x="59690" y="59690"/>
                    </a:lnTo>
                    <a:lnTo>
                      <a:pt x="5700444" y="59690"/>
                    </a:lnTo>
                    <a:lnTo>
                      <a:pt x="5700444" y="3057512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863466" y="1129926"/>
              <a:ext cx="2263342" cy="1999971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1699375" y="3188953"/>
              <a:ext cx="2591524" cy="682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62"/>
                </a:lnSpc>
              </a:pPr>
              <a:r>
                <a:rPr lang="en-US" sz="3044" b="1" spc="548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開發工具</a:t>
              </a:r>
              <a:endParaRPr lang="en-US" sz="3044" b="1" spc="548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93854" y="-53571"/>
              <a:ext cx="3202567" cy="1023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32"/>
                </a:lnSpc>
              </a:pPr>
              <a:r>
                <a:rPr lang="en-US" sz="4594" b="1" spc="827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藥你好</a:t>
              </a:r>
              <a:endParaRPr lang="en-US" sz="4594" b="1" spc="827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5247421" y="5281575"/>
            <a:ext cx="1247310" cy="1216127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rcRect l="6763" r="5807"/>
          <a:stretch>
            <a:fillRect/>
          </a:stretch>
        </p:blipFill>
        <p:spPr>
          <a:xfrm>
            <a:off x="13395114" y="8249586"/>
            <a:ext cx="4892886" cy="136915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rcRect t="34920" r="3807" b="36472"/>
          <a:stretch>
            <a:fillRect/>
          </a:stretch>
        </p:blipFill>
        <p:spPr>
          <a:xfrm>
            <a:off x="9473376" y="8315936"/>
            <a:ext cx="4157694" cy="123645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rcRect l="9833" t="19318" r="9299" b="32626"/>
          <a:stretch>
            <a:fillRect/>
          </a:stretch>
        </p:blipFill>
        <p:spPr>
          <a:xfrm>
            <a:off x="8055851" y="1268137"/>
            <a:ext cx="4135592" cy="2457602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28700" y="1009650"/>
            <a:ext cx="891639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0"/>
              </a:lnSpc>
            </a:pPr>
            <a:r>
              <a:rPr lang="en-US" sz="5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2.</a:t>
            </a:r>
            <a:r>
              <a:rPr lang="en-US" sz="5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308003"/>
            <a:ext cx="1391939" cy="814930"/>
            <a:chOff x="0" y="0"/>
            <a:chExt cx="1105540" cy="647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62462" y="1918374"/>
            <a:ext cx="9100022" cy="960424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382539" y="3308003"/>
            <a:ext cx="7306154" cy="814930"/>
            <a:chOff x="0" y="0"/>
            <a:chExt cx="1924255" cy="2146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82539" y="4328570"/>
            <a:ext cx="7306154" cy="814930"/>
            <a:chOff x="0" y="0"/>
            <a:chExt cx="1924255" cy="2146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328570"/>
            <a:ext cx="1391939" cy="814930"/>
            <a:chOff x="0" y="0"/>
            <a:chExt cx="1105540" cy="6472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382539" y="5295900"/>
            <a:ext cx="7306154" cy="814930"/>
            <a:chOff x="0" y="0"/>
            <a:chExt cx="1924255" cy="2146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382539" y="6320380"/>
            <a:ext cx="7306154" cy="814930"/>
            <a:chOff x="0" y="0"/>
            <a:chExt cx="1924255" cy="2146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5295900"/>
            <a:ext cx="1391939" cy="814930"/>
            <a:chOff x="0" y="0"/>
            <a:chExt cx="1105540" cy="6472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28700" y="6320380"/>
            <a:ext cx="1391939" cy="814930"/>
            <a:chOff x="0" y="0"/>
            <a:chExt cx="1105540" cy="6472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028700" y="7287710"/>
            <a:ext cx="1391939" cy="814930"/>
            <a:chOff x="0" y="0"/>
            <a:chExt cx="1105540" cy="6472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2382539" y="7287710"/>
            <a:ext cx="7306154" cy="814930"/>
            <a:chOff x="0" y="0"/>
            <a:chExt cx="1924255" cy="2146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8255039"/>
            <a:ext cx="1391939" cy="814930"/>
            <a:chOff x="0" y="0"/>
            <a:chExt cx="1105540" cy="64725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028700" y="9222369"/>
            <a:ext cx="1391939" cy="814930"/>
            <a:chOff x="0" y="0"/>
            <a:chExt cx="1105540" cy="64725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05540" cy="647254"/>
            </a:xfrm>
            <a:custGeom>
              <a:avLst/>
              <a:gdLst/>
              <a:ahLst/>
              <a:cxnLst/>
              <a:rect l="l" t="t" r="r" b="b"/>
              <a:pathLst>
                <a:path w="1105540" h="647254">
                  <a:moveTo>
                    <a:pt x="0" y="0"/>
                  </a:moveTo>
                  <a:lnTo>
                    <a:pt x="0" y="647254"/>
                  </a:lnTo>
                  <a:lnTo>
                    <a:pt x="1105540" y="647254"/>
                  </a:lnTo>
                  <a:lnTo>
                    <a:pt x="1105540" y="0"/>
                  </a:lnTo>
                  <a:lnTo>
                    <a:pt x="0" y="0"/>
                  </a:lnTo>
                  <a:close/>
                  <a:moveTo>
                    <a:pt x="10445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1044580" y="59690"/>
                  </a:lnTo>
                  <a:lnTo>
                    <a:pt x="10445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2382539" y="8255039"/>
            <a:ext cx="7306154" cy="814930"/>
            <a:chOff x="0" y="0"/>
            <a:chExt cx="1924255" cy="21463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382539" y="9222369"/>
            <a:ext cx="7306154" cy="814930"/>
            <a:chOff x="0" y="0"/>
            <a:chExt cx="1924255" cy="2146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24255" cy="214632"/>
            </a:xfrm>
            <a:custGeom>
              <a:avLst/>
              <a:gdLst/>
              <a:ahLst/>
              <a:cxnLst/>
              <a:rect l="l" t="t" r="r" b="b"/>
              <a:pathLst>
                <a:path w="1924255" h="214632">
                  <a:moveTo>
                    <a:pt x="0" y="0"/>
                  </a:moveTo>
                  <a:lnTo>
                    <a:pt x="1924255" y="0"/>
                  </a:lnTo>
                  <a:lnTo>
                    <a:pt x="1924255" y="214632"/>
                  </a:lnTo>
                  <a:lnTo>
                    <a:pt x="0" y="214632"/>
                  </a:lnTo>
                  <a:close/>
                </a:path>
              </a:pathLst>
            </a:custGeom>
            <a:solidFill>
              <a:srgbClr val="A0D9F6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135687" y="3616925"/>
            <a:ext cx="5789944" cy="6380104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2420639" y="3420193"/>
            <a:ext cx="6133593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開發動機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420639" y="5429250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系統功能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420639" y="448762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2420639" y="6448425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系統特色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2420639" y="7373435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系統DEMO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420639" y="8370907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進度安排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420639" y="9336669"/>
            <a:ext cx="6578920" cy="503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未來期許</a:t>
            </a:r>
          </a:p>
        </p:txBody>
      </p:sp>
      <p:sp>
        <p:nvSpPr>
          <p:cNvPr id="55" name="TextBox 25">
            <a:extLst>
              <a:ext uri="{FF2B5EF4-FFF2-40B4-BE49-F238E27FC236}">
                <a16:creationId xmlns:a16="http://schemas.microsoft.com/office/drawing/2014/main" id="{6F8075C2-6A53-D4FD-CBA8-CFBFFFC9CAD9}"/>
              </a:ext>
            </a:extLst>
          </p:cNvPr>
          <p:cNvSpPr txBox="1"/>
          <p:nvPr/>
        </p:nvSpPr>
        <p:spPr>
          <a:xfrm>
            <a:off x="1348832" y="342075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</a:p>
        </p:txBody>
      </p:sp>
      <p:sp>
        <p:nvSpPr>
          <p:cNvPr id="56" name="TextBox 26">
            <a:extLst>
              <a:ext uri="{FF2B5EF4-FFF2-40B4-BE49-F238E27FC236}">
                <a16:creationId xmlns:a16="http://schemas.microsoft.com/office/drawing/2014/main" id="{2BD240E8-94B4-8939-4C89-E8BF67BB4186}"/>
              </a:ext>
            </a:extLst>
          </p:cNvPr>
          <p:cNvSpPr txBox="1"/>
          <p:nvPr/>
        </p:nvSpPr>
        <p:spPr>
          <a:xfrm>
            <a:off x="1292663" y="4464226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</a:p>
        </p:txBody>
      </p:sp>
      <p:sp>
        <p:nvSpPr>
          <p:cNvPr id="57" name="TextBox 32">
            <a:extLst>
              <a:ext uri="{FF2B5EF4-FFF2-40B4-BE49-F238E27FC236}">
                <a16:creationId xmlns:a16="http://schemas.microsoft.com/office/drawing/2014/main" id="{02D991A0-11FB-0D8F-909D-1AD6834D782E}"/>
              </a:ext>
            </a:extLst>
          </p:cNvPr>
          <p:cNvSpPr txBox="1"/>
          <p:nvPr/>
        </p:nvSpPr>
        <p:spPr>
          <a:xfrm>
            <a:off x="1310732" y="5438255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</a:p>
        </p:txBody>
      </p:sp>
      <p:sp>
        <p:nvSpPr>
          <p:cNvPr id="58" name="TextBox 33">
            <a:extLst>
              <a:ext uri="{FF2B5EF4-FFF2-40B4-BE49-F238E27FC236}">
                <a16:creationId xmlns:a16="http://schemas.microsoft.com/office/drawing/2014/main" id="{A18A8172-5E7F-7225-145D-4E6DD05F6468}"/>
              </a:ext>
            </a:extLst>
          </p:cNvPr>
          <p:cNvSpPr txBox="1"/>
          <p:nvPr/>
        </p:nvSpPr>
        <p:spPr>
          <a:xfrm>
            <a:off x="1272632" y="6456578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7A810B1B-12E0-71D0-F473-6258284B0531}"/>
              </a:ext>
            </a:extLst>
          </p:cNvPr>
          <p:cNvSpPr txBox="1"/>
          <p:nvPr/>
        </p:nvSpPr>
        <p:spPr>
          <a:xfrm>
            <a:off x="1292663" y="7429500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</a:p>
        </p:txBody>
      </p:sp>
      <p:sp>
        <p:nvSpPr>
          <p:cNvPr id="60" name="TextBox 50">
            <a:extLst>
              <a:ext uri="{FF2B5EF4-FFF2-40B4-BE49-F238E27FC236}">
                <a16:creationId xmlns:a16="http://schemas.microsoft.com/office/drawing/2014/main" id="{8B49C068-1417-4020-7F15-589303A5026B}"/>
              </a:ext>
            </a:extLst>
          </p:cNvPr>
          <p:cNvSpPr txBox="1"/>
          <p:nvPr/>
        </p:nvSpPr>
        <p:spPr>
          <a:xfrm>
            <a:off x="1272631" y="8424899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</a:p>
        </p:txBody>
      </p:sp>
      <p:sp>
        <p:nvSpPr>
          <p:cNvPr id="61" name="TextBox 51">
            <a:extLst>
              <a:ext uri="{FF2B5EF4-FFF2-40B4-BE49-F238E27FC236}">
                <a16:creationId xmlns:a16="http://schemas.microsoft.com/office/drawing/2014/main" id="{7816BC90-74AF-DDD1-9B71-6212E8E1E67E}"/>
              </a:ext>
            </a:extLst>
          </p:cNvPr>
          <p:cNvSpPr txBox="1"/>
          <p:nvPr/>
        </p:nvSpPr>
        <p:spPr>
          <a:xfrm>
            <a:off x="1308770" y="9401423"/>
            <a:ext cx="1109907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4"/>
              </a:lnSpc>
            </a:pPr>
            <a:r>
              <a:rPr lang="en-US" sz="4161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E24B9AC3-1253-DCF4-34D2-CEC4456599D1}"/>
              </a:ext>
            </a:extLst>
          </p:cNvPr>
          <p:cNvSpPr txBox="1"/>
          <p:nvPr/>
        </p:nvSpPr>
        <p:spPr>
          <a:xfrm>
            <a:off x="1028700" y="1009650"/>
            <a:ext cx="186690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en-US" sz="7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en-US" sz="7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27491" y="2933700"/>
            <a:ext cx="5335894" cy="56315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641898" y="3924173"/>
            <a:ext cx="3688239" cy="319200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9200" y="1056465"/>
            <a:ext cx="8496300" cy="754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00"/>
              </a:lnSpc>
            </a:pPr>
            <a:r>
              <a:rPr lang="en-US" sz="7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sz="5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3.系統功能</a:t>
            </a:r>
          </a:p>
        </p:txBody>
      </p:sp>
      <p:pic>
        <p:nvPicPr>
          <p:cNvPr id="8" name="圖片 7" descr="一張含有 文字, 螢幕擷取畫面, 圖表, 設計 的圖片&#10;&#10;自動產生的描述">
            <a:extLst>
              <a:ext uri="{FF2B5EF4-FFF2-40B4-BE49-F238E27FC236}">
                <a16:creationId xmlns:a16="http://schemas.microsoft.com/office/drawing/2014/main" id="{E4A3EE65-35AC-EC64-FA58-16E9CA8F10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" b="11112"/>
          <a:stretch/>
        </p:blipFill>
        <p:spPr>
          <a:xfrm>
            <a:off x="1523999" y="2324099"/>
            <a:ext cx="10753399" cy="7010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0919" y="2095500"/>
            <a:ext cx="4739281" cy="611993"/>
            <a:chOff x="0" y="0"/>
            <a:chExt cx="5012341" cy="6472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2341" cy="647254"/>
            </a:xfrm>
            <a:custGeom>
              <a:avLst/>
              <a:gdLst/>
              <a:ahLst/>
              <a:cxnLst/>
              <a:rect l="l" t="t" r="r" b="b"/>
              <a:pathLst>
                <a:path w="5012341" h="647254">
                  <a:moveTo>
                    <a:pt x="0" y="0"/>
                  </a:moveTo>
                  <a:lnTo>
                    <a:pt x="0" y="647254"/>
                  </a:lnTo>
                  <a:lnTo>
                    <a:pt x="5012341" y="647254"/>
                  </a:lnTo>
                  <a:lnTo>
                    <a:pt x="5012341" y="0"/>
                  </a:lnTo>
                  <a:lnTo>
                    <a:pt x="0" y="0"/>
                  </a:lnTo>
                  <a:close/>
                  <a:moveTo>
                    <a:pt x="4951380" y="586294"/>
                  </a:moveTo>
                  <a:lnTo>
                    <a:pt x="59690" y="586294"/>
                  </a:lnTo>
                  <a:lnTo>
                    <a:pt x="59690" y="59690"/>
                  </a:lnTo>
                  <a:lnTo>
                    <a:pt x="4951380" y="59690"/>
                  </a:lnTo>
                  <a:lnTo>
                    <a:pt x="4951380" y="586294"/>
                  </a:lnTo>
                  <a:close/>
                </a:path>
              </a:pathLst>
            </a:custGeom>
            <a:solidFill>
              <a:srgbClr val="A0D9F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30400" y="168661"/>
            <a:ext cx="3657600" cy="3339084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62000" y="880986"/>
            <a:ext cx="9101748" cy="102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80"/>
              </a:lnSpc>
            </a:pPr>
            <a:r>
              <a:rPr lang="zh-TW" altLang="en-US" sz="7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登入介面</a:t>
            </a:r>
            <a:endParaRPr lang="en-US" sz="7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37787" y="2105454"/>
            <a:ext cx="5087073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Login Interface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3886199" y="4076700"/>
            <a:ext cx="4154988" cy="6136255"/>
            <a:chOff x="-1" y="-2"/>
            <a:chExt cx="5539985" cy="818166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-2"/>
              <a:ext cx="4552450" cy="2910358"/>
              <a:chOff x="0" y="-1"/>
              <a:chExt cx="2313553" cy="147904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-1"/>
                <a:ext cx="2313553" cy="1479042"/>
              </a:xfrm>
              <a:custGeom>
                <a:avLst/>
                <a:gdLst/>
                <a:ahLst/>
                <a:cxnLst/>
                <a:rect l="l" t="t" r="r" b="b"/>
                <a:pathLst>
                  <a:path w="2313553" h="1479042">
                    <a:moveTo>
                      <a:pt x="0" y="0"/>
                    </a:moveTo>
                    <a:lnTo>
                      <a:pt x="0" y="1479042"/>
                    </a:lnTo>
                    <a:lnTo>
                      <a:pt x="2313553" y="1479042"/>
                    </a:lnTo>
                    <a:lnTo>
                      <a:pt x="2313553" y="0"/>
                    </a:lnTo>
                    <a:lnTo>
                      <a:pt x="0" y="0"/>
                    </a:lnTo>
                    <a:close/>
                    <a:moveTo>
                      <a:pt x="2252593" y="1418082"/>
                    </a:moveTo>
                    <a:lnTo>
                      <a:pt x="59690" y="1418082"/>
                    </a:lnTo>
                    <a:lnTo>
                      <a:pt x="59690" y="59690"/>
                    </a:lnTo>
                    <a:lnTo>
                      <a:pt x="2252593" y="59690"/>
                    </a:lnTo>
                    <a:lnTo>
                      <a:pt x="2252593" y="1418082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-1" y="2399201"/>
              <a:ext cx="5539985" cy="5782466"/>
              <a:chOff x="-2421" y="-38100"/>
              <a:chExt cx="815221" cy="8509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2421" y="0"/>
                <a:ext cx="669903" cy="167518"/>
              </a:xfrm>
              <a:custGeom>
                <a:avLst/>
                <a:gdLst/>
                <a:ahLst/>
                <a:cxnLst/>
                <a:rect l="l" t="t" r="r" b="b"/>
                <a:pathLst>
                  <a:path w="669903" h="167518">
                    <a:moveTo>
                      <a:pt x="0" y="0"/>
                    </a:moveTo>
                    <a:lnTo>
                      <a:pt x="669903" y="0"/>
                    </a:lnTo>
                    <a:lnTo>
                      <a:pt x="669903" y="167518"/>
                    </a:lnTo>
                    <a:lnTo>
                      <a:pt x="0" y="167518"/>
                    </a:lnTo>
                    <a:close/>
                  </a:path>
                </a:pathLst>
              </a:custGeom>
              <a:solidFill>
                <a:srgbClr val="A0D9F6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b="1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82882" y="2732476"/>
              <a:ext cx="3786687" cy="90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7"/>
                </a:lnSpc>
              </a:pPr>
              <a:r>
                <a:rPr lang="zh-TW" altLang="en-US" sz="4027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登入帳號</a:t>
              </a:r>
              <a:endParaRPr lang="en-US" sz="4027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431707" y="7398702"/>
            <a:ext cx="5087073" cy="492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4200"/>
              </a:lnSpc>
              <a:buFont typeface="Arial"/>
              <a:buChar char="•"/>
            </a:pPr>
            <a:r>
              <a:rPr lang="zh-TW" altLang="en-US" sz="3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</a:t>
            </a:r>
            <a:r>
              <a:rPr lang="en-US" altLang="zh-TW" sz="3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3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帳號登入</a:t>
            </a:r>
            <a:endParaRPr lang="en-US" sz="3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0858" y="7326025"/>
            <a:ext cx="2477057" cy="22613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297A213-26CC-18B5-C066-822ADBB68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9" t="24688" r="32075" b="24624"/>
          <a:stretch/>
        </p:blipFill>
        <p:spPr bwMode="auto">
          <a:xfrm>
            <a:off x="4744933" y="4240364"/>
            <a:ext cx="1696870" cy="17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D1320E13-8069-B8BF-668E-44A849C020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40" t="2593" r="15907" b="13236"/>
          <a:stretch/>
        </p:blipFill>
        <p:spPr>
          <a:xfrm>
            <a:off x="8934501" y="952500"/>
            <a:ext cx="4419739" cy="8153400"/>
          </a:xfrm>
          <a:prstGeom prst="rect">
            <a:avLst/>
          </a:prstGeom>
        </p:spPr>
      </p:pic>
      <p:sp>
        <p:nvSpPr>
          <p:cNvPr id="36" name="TextBox 9">
            <a:extLst>
              <a:ext uri="{FF2B5EF4-FFF2-40B4-BE49-F238E27FC236}">
                <a16:creationId xmlns:a16="http://schemas.microsoft.com/office/drawing/2014/main" id="{1AC40C79-5100-55A8-A9A3-A8BEAC343C9B}"/>
              </a:ext>
            </a:extLst>
          </p:cNvPr>
          <p:cNvSpPr txBox="1"/>
          <p:nvPr/>
        </p:nvSpPr>
        <p:spPr>
          <a:xfrm>
            <a:off x="9308916" y="9277890"/>
            <a:ext cx="3670907" cy="39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6"/>
              </a:lnSpc>
            </a:pPr>
            <a:r>
              <a:rPr 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 </a:t>
            </a:r>
            <a:r>
              <a:rPr lang="zh-TW" alt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登入介面，</a:t>
            </a:r>
            <a:r>
              <a:rPr lang="en-US" altLang="zh-TW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lang="zh-TW" altLang="en-US" sz="2454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sz="2454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30" grpId="0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355</Words>
  <Application>Microsoft Macintosh PowerPoint</Application>
  <PresentationFormat>自訂</PresentationFormat>
  <Paragraphs>184</Paragraphs>
  <Slides>22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Poppins ExtraBold</vt:lpstr>
      <vt:lpstr>Arial</vt:lpstr>
      <vt:lpstr>微軟正黑體</vt:lpstr>
      <vt:lpstr>Open Sans Light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Modern Innovation in Healthcare Presentation</dc:title>
  <cp:lastModifiedBy>玕泑 蘇</cp:lastModifiedBy>
  <cp:revision>16</cp:revision>
  <dcterms:created xsi:type="dcterms:W3CDTF">2006-08-16T00:00:00Z</dcterms:created>
  <dcterms:modified xsi:type="dcterms:W3CDTF">2023-05-22T08:20:44Z</dcterms:modified>
  <dc:identifier>DAFiQEFbHCo</dc:identifier>
</cp:coreProperties>
</file>